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9"/>
  </p:notesMasterIdLst>
  <p:sldIdLst>
    <p:sldId id="256" r:id="rId2"/>
    <p:sldId id="266" r:id="rId3"/>
    <p:sldId id="257" r:id="rId4"/>
    <p:sldId id="259" r:id="rId5"/>
    <p:sldId id="260" r:id="rId6"/>
    <p:sldId id="261" r:id="rId7"/>
    <p:sldId id="263" r:id="rId8"/>
    <p:sldId id="264" r:id="rId9"/>
    <p:sldId id="320" r:id="rId10"/>
    <p:sldId id="265" r:id="rId11"/>
    <p:sldId id="275" r:id="rId12"/>
    <p:sldId id="267" r:id="rId13"/>
    <p:sldId id="268" r:id="rId14"/>
    <p:sldId id="284" r:id="rId15"/>
    <p:sldId id="270" r:id="rId16"/>
    <p:sldId id="323" r:id="rId17"/>
    <p:sldId id="274" r:id="rId18"/>
    <p:sldId id="319" r:id="rId19"/>
    <p:sldId id="279" r:id="rId20"/>
    <p:sldId id="271" r:id="rId21"/>
    <p:sldId id="272" r:id="rId22"/>
    <p:sldId id="276" r:id="rId23"/>
    <p:sldId id="277" r:id="rId24"/>
    <p:sldId id="301" r:id="rId25"/>
    <p:sldId id="278" r:id="rId26"/>
    <p:sldId id="280" r:id="rId27"/>
    <p:sldId id="322" r:id="rId28"/>
    <p:sldId id="281" r:id="rId29"/>
    <p:sldId id="282" r:id="rId30"/>
    <p:sldId id="321" r:id="rId31"/>
    <p:sldId id="283" r:id="rId32"/>
    <p:sldId id="302" r:id="rId33"/>
    <p:sldId id="293" r:id="rId34"/>
    <p:sldId id="295" r:id="rId35"/>
    <p:sldId id="324" r:id="rId36"/>
    <p:sldId id="297" r:id="rId37"/>
    <p:sldId id="298" r:id="rId38"/>
    <p:sldId id="303" r:id="rId39"/>
    <p:sldId id="327" r:id="rId40"/>
    <p:sldId id="307" r:id="rId41"/>
    <p:sldId id="308" r:id="rId42"/>
    <p:sldId id="309" r:id="rId43"/>
    <p:sldId id="310" r:id="rId44"/>
    <p:sldId id="325" r:id="rId45"/>
    <p:sldId id="326" r:id="rId46"/>
    <p:sldId id="311" r:id="rId47"/>
    <p:sldId id="313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360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3907" autoAdjust="0"/>
  </p:normalViewPr>
  <p:slideViewPr>
    <p:cSldViewPr>
      <p:cViewPr>
        <p:scale>
          <a:sx n="71" d="100"/>
          <a:sy n="71" d="100"/>
        </p:scale>
        <p:origin x="-1344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8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D1F0613-5821-42E9-B6AA-751E00562B0D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79F411A-214D-4C95-AD52-11D121B2C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80B7342-7A40-4F4E-84E6-65C2603D2F0B}" type="slidenum">
              <a:rPr lang="en-US" sz="1200">
                <a:latin typeface="Calibri" pitchFamily="34" charset="0"/>
              </a:rPr>
              <a:pPr algn="r"/>
              <a:t>14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E56765-56D8-494D-A47F-9CC0DA19F68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D6D43-9D3B-4AE1-9EE2-63A508F3A4F8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A8B4A87-FA27-4204-A734-C05F6B2E4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6423-92F6-4C60-9F61-81D6F8437764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66E0D-10AB-4535-B50D-AD5F9A206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32D2B-4A58-4BD4-B05A-AD9E25722F87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DAB2A-0AA5-43C6-8ACB-BF387AE4C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3D80B-8B99-4621-9455-BD5D556680DB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F444B-8456-464C-8FB7-5744DF324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8AE94-BF1D-4D0C-B338-CD451DEB7307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56FC-3652-4362-8B39-18C7E80DC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775C3-A8F3-4011-91F1-0737D951720A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770DF-6204-4F68-8AFF-3622894EA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9AC35-6D08-4B00-BC4D-56B701DE297C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F1657-ED2F-4D17-97F0-8E4255B83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4CBA218-6A00-451F-ACC7-D9BC222904FF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3454F7-35C9-4418-B353-44031ABEB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B78CD-EDEB-4D5D-8537-776DEEDD9B99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E0F00-EEC5-4127-A68B-EB7704C9A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0B448-8937-456B-85ED-9A38FCB79C00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AA723-AA55-4114-AC2A-96317B8AB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D8499-0A85-472C-B62D-E82F42A97098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FC8B2-2340-4AE5-8BB7-BB28B4CE3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9CE6E-A52F-459E-AEB5-A361A7AD2618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51F35-074D-49B3-8F3E-403FFDE39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7EDE4915-EE22-4740-A961-04235694E561}" type="datetimeFigureOut">
              <a:rPr lang="en-US"/>
              <a:pPr>
                <a:defRPr/>
              </a:pPr>
              <a:t>1/29/2019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B52822C-89AF-42C2-B041-7A7EB4AC4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5" r:id="rId2"/>
    <p:sldLayoutId id="2147483754" r:id="rId3"/>
    <p:sldLayoutId id="2147483753" r:id="rId4"/>
    <p:sldLayoutId id="2147483758" r:id="rId5"/>
    <p:sldLayoutId id="2147483759" r:id="rId6"/>
    <p:sldLayoutId id="2147483752" r:id="rId7"/>
    <p:sldLayoutId id="2147483751" r:id="rId8"/>
    <p:sldLayoutId id="2147483750" r:id="rId9"/>
    <p:sldLayoutId id="2147483749" r:id="rId10"/>
    <p:sldLayoutId id="2147483748" r:id="rId11"/>
    <p:sldLayoutId id="2147483756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088" y="549275"/>
            <a:ext cx="7989887" cy="31956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D93603"/>
                </a:solidFill>
              </a:rPr>
              <a:t>Примена лекова код специфичних група пацијената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(деца, труднице, старија популација)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755650" y="5084763"/>
            <a:ext cx="7772400" cy="914400"/>
          </a:xfrm>
        </p:spPr>
        <p:txBody>
          <a:bodyPr/>
          <a:lstStyle/>
          <a:p>
            <a:pPr marL="63500" algn="ctr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x-none" dirty="0" smtClean="0"/>
          </a:p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x-none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Примена лекова код трудница</a:t>
            </a:r>
            <a:endParaRPr lang="en-US" sz="4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507413" cy="5184775"/>
          </a:xfrm>
        </p:spPr>
        <p:txBody>
          <a:bodyPr>
            <a:no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sz="1200" b="1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sz="2400" dirty="0" smtClean="0"/>
              <a:t>Након</a:t>
            </a:r>
            <a:r>
              <a:rPr lang="en-US" sz="2400" dirty="0" smtClean="0"/>
              <a:t> </a:t>
            </a:r>
            <a:r>
              <a:rPr lang="x-none" sz="2400" dirty="0" smtClean="0"/>
              <a:t>искуства</a:t>
            </a:r>
            <a:r>
              <a:rPr lang="en-US" sz="2400" dirty="0" smtClean="0"/>
              <a:t> </a:t>
            </a:r>
            <a:r>
              <a:rPr lang="x-none" sz="2400" dirty="0" smtClean="0"/>
              <a:t>са</a:t>
            </a:r>
            <a:r>
              <a:rPr lang="en-US" sz="2400" dirty="0" smtClean="0"/>
              <a:t> </a:t>
            </a:r>
            <a:r>
              <a:rPr lang="x-none" sz="2400" dirty="0" smtClean="0"/>
              <a:t>талидомидом</a:t>
            </a:r>
            <a:r>
              <a:rPr lang="en-US" sz="2400" dirty="0" smtClean="0"/>
              <a:t> </a:t>
            </a:r>
            <a:r>
              <a:rPr lang="x-none" sz="2400" dirty="0" smtClean="0"/>
              <a:t>и</a:t>
            </a:r>
            <a:r>
              <a:rPr lang="en-US" sz="2400" dirty="0" smtClean="0"/>
              <a:t> </a:t>
            </a:r>
            <a:r>
              <a:rPr lang="x-none" sz="2400" dirty="0" smtClean="0"/>
              <a:t>лекари</a:t>
            </a:r>
            <a:r>
              <a:rPr lang="en-US" sz="2400" dirty="0" smtClean="0"/>
              <a:t> </a:t>
            </a:r>
            <a:r>
              <a:rPr lang="x-none" sz="2400" dirty="0" smtClean="0"/>
              <a:t>и</a:t>
            </a:r>
            <a:r>
              <a:rPr lang="en-US" sz="2400" dirty="0" smtClean="0"/>
              <a:t> </a:t>
            </a:r>
            <a:r>
              <a:rPr lang="x-none" sz="2400" dirty="0" smtClean="0"/>
              <a:t>труднице</a:t>
            </a:r>
            <a:r>
              <a:rPr lang="en-US" sz="2400" dirty="0" smtClean="0"/>
              <a:t> </a:t>
            </a:r>
            <a:r>
              <a:rPr lang="x-none" sz="2400" dirty="0" smtClean="0"/>
              <a:t>су</a:t>
            </a:r>
            <a:r>
              <a:rPr lang="en-US" sz="2400" dirty="0" smtClean="0"/>
              <a:t> </a:t>
            </a:r>
            <a:r>
              <a:rPr lang="x-none" sz="2400" dirty="0" smtClean="0"/>
              <a:t>постали</a:t>
            </a:r>
            <a:r>
              <a:rPr lang="en-US" sz="2400" dirty="0" smtClean="0"/>
              <a:t> </a:t>
            </a:r>
            <a:r>
              <a:rPr lang="x-none" sz="2400" dirty="0" smtClean="0"/>
              <a:t>опрезнији</a:t>
            </a:r>
            <a:r>
              <a:rPr lang="en-US" sz="2400" dirty="0" smtClean="0"/>
              <a:t> </a:t>
            </a:r>
            <a:r>
              <a:rPr lang="x-none" sz="2400" dirty="0" smtClean="0"/>
              <a:t>према</a:t>
            </a:r>
            <a:r>
              <a:rPr lang="en-US" sz="2400" dirty="0" smtClean="0"/>
              <a:t> </a:t>
            </a:r>
            <a:r>
              <a:rPr lang="x-none" sz="2400" dirty="0" smtClean="0"/>
              <a:t>узимању</a:t>
            </a:r>
            <a:r>
              <a:rPr lang="en-US" sz="2400" dirty="0" smtClean="0"/>
              <a:t> </a:t>
            </a:r>
            <a:r>
              <a:rPr lang="x-none" sz="2400" dirty="0" smtClean="0"/>
              <a:t>лекова</a:t>
            </a:r>
            <a:r>
              <a:rPr lang="en-US" sz="2400" dirty="0" smtClean="0"/>
              <a:t> </a:t>
            </a:r>
            <a:r>
              <a:rPr lang="x-none" sz="2400" dirty="0" smtClean="0"/>
              <a:t>у</a:t>
            </a:r>
            <a:r>
              <a:rPr lang="en-US" sz="2400" dirty="0" smtClean="0"/>
              <a:t> </a:t>
            </a:r>
            <a:r>
              <a:rPr lang="x-none" sz="2400" dirty="0" smtClean="0"/>
              <a:t>трудноћи.</a:t>
            </a:r>
            <a:endParaRPr lang="en-US" sz="24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rgbClr val="CC0099"/>
              </a:buClr>
              <a:buSzPct val="139000"/>
              <a:defRPr/>
            </a:pPr>
            <a:r>
              <a:rPr lang="x-none" sz="2400" smtClean="0"/>
              <a:t>Према</a:t>
            </a:r>
            <a:r>
              <a:rPr lang="en-US" sz="2400" dirty="0" smtClean="0"/>
              <a:t> </a:t>
            </a:r>
            <a:r>
              <a:rPr lang="x-none" sz="2400" dirty="0" smtClean="0"/>
              <a:t>СЗО</a:t>
            </a:r>
            <a:r>
              <a:rPr lang="en-US" sz="2400" dirty="0" smtClean="0"/>
              <a:t>, 86% </a:t>
            </a:r>
            <a:r>
              <a:rPr lang="x-none" sz="2400" dirty="0" smtClean="0"/>
              <a:t>трудница</a:t>
            </a:r>
            <a:r>
              <a:rPr lang="en-US" sz="2400" dirty="0" smtClean="0"/>
              <a:t> </a:t>
            </a:r>
            <a:r>
              <a:rPr lang="x-none" sz="2400" dirty="0" smtClean="0"/>
              <a:t>употреби</a:t>
            </a:r>
            <a:r>
              <a:rPr lang="en-US" sz="2400" dirty="0" smtClean="0"/>
              <a:t> </a:t>
            </a:r>
            <a:r>
              <a:rPr lang="x-none" sz="2400" dirty="0" smtClean="0"/>
              <a:t>у</a:t>
            </a:r>
            <a:r>
              <a:rPr lang="en-US" sz="2400" dirty="0" smtClean="0"/>
              <a:t> </a:t>
            </a:r>
            <a:r>
              <a:rPr lang="x-none" sz="2400" dirty="0" smtClean="0"/>
              <a:t>току</a:t>
            </a:r>
            <a:r>
              <a:rPr lang="en-US" sz="2400" dirty="0" smtClean="0"/>
              <a:t> </a:t>
            </a:r>
            <a:r>
              <a:rPr lang="x-none" sz="2400" dirty="0" smtClean="0"/>
              <a:t>трудноће</a:t>
            </a:r>
            <a:r>
              <a:rPr lang="en-US" sz="2400" dirty="0" smtClean="0"/>
              <a:t> </a:t>
            </a:r>
            <a:r>
              <a:rPr lang="x-none" sz="2400" dirty="0" smtClean="0"/>
              <a:t>у</a:t>
            </a:r>
            <a:r>
              <a:rPr lang="en-US" sz="2400" dirty="0" smtClean="0"/>
              <a:t> </a:t>
            </a:r>
            <a:r>
              <a:rPr lang="x-none" sz="2400" dirty="0" smtClean="0"/>
              <a:t>просеку</a:t>
            </a:r>
            <a:r>
              <a:rPr lang="en-US" sz="2400" dirty="0" smtClean="0"/>
              <a:t>:</a:t>
            </a:r>
          </a:p>
          <a:p>
            <a:pPr marL="657860" lvl="1" indent="-256032" fontAlgn="auto">
              <a:lnSpc>
                <a:spcPct val="80000"/>
              </a:lnSpc>
              <a:spcAft>
                <a:spcPts val="0"/>
              </a:spcAft>
              <a:buClr>
                <a:srgbClr val="CC0099"/>
              </a:buClr>
              <a:buFont typeface="Georgia"/>
              <a:buNone/>
              <a:defRPr/>
            </a:pPr>
            <a:r>
              <a:rPr lang="x-none" sz="2200" dirty="0" smtClean="0"/>
              <a:t>	</a:t>
            </a:r>
            <a:r>
              <a:rPr lang="en-US" sz="2200" dirty="0" smtClean="0"/>
              <a:t>- 2,9 </a:t>
            </a:r>
            <a:r>
              <a:rPr lang="x-none" sz="2200" dirty="0" smtClean="0"/>
              <a:t>различита</a:t>
            </a:r>
            <a:r>
              <a:rPr lang="en-US" sz="2200" dirty="0" smtClean="0"/>
              <a:t> </a:t>
            </a:r>
            <a:r>
              <a:rPr lang="x-none" sz="2200" dirty="0" smtClean="0"/>
              <a:t>лека</a:t>
            </a:r>
            <a:r>
              <a:rPr lang="en-US" sz="2200" dirty="0" smtClean="0"/>
              <a:t> (</a:t>
            </a:r>
            <a:r>
              <a:rPr lang="x-none" sz="2200" dirty="0" smtClean="0"/>
              <a:t>без</a:t>
            </a:r>
            <a:r>
              <a:rPr lang="en-US" sz="2200" dirty="0" smtClean="0"/>
              <a:t> </a:t>
            </a:r>
            <a:r>
              <a:rPr lang="x-none" sz="2200" dirty="0" smtClean="0"/>
              <a:t>витамина</a:t>
            </a:r>
            <a:r>
              <a:rPr lang="en-US" sz="2200" dirty="0" smtClean="0"/>
              <a:t> </a:t>
            </a:r>
            <a:r>
              <a:rPr lang="x-none" sz="2200" dirty="0" smtClean="0"/>
              <a:t>и</a:t>
            </a:r>
            <a:r>
              <a:rPr lang="en-US" sz="2200" dirty="0" smtClean="0"/>
              <a:t> </a:t>
            </a:r>
            <a:r>
              <a:rPr lang="x-none" sz="2200" dirty="0" smtClean="0"/>
              <a:t>препарата</a:t>
            </a:r>
            <a:r>
              <a:rPr lang="en-US" sz="2200" dirty="0" smtClean="0"/>
              <a:t> </a:t>
            </a:r>
            <a:r>
              <a:rPr lang="x-none" sz="2200" dirty="0" smtClean="0"/>
              <a:t>гвожђа</a:t>
            </a:r>
            <a:r>
              <a:rPr lang="en-US" sz="2200" dirty="0" smtClean="0"/>
              <a:t>)</a:t>
            </a:r>
          </a:p>
          <a:p>
            <a:pPr marL="657860" lvl="1" indent="-256032" fontAlgn="auto">
              <a:lnSpc>
                <a:spcPct val="80000"/>
              </a:lnSpc>
              <a:spcAft>
                <a:spcPts val="0"/>
              </a:spcAft>
              <a:buClr>
                <a:srgbClr val="CC0099"/>
              </a:buClr>
              <a:buFont typeface="Georgia"/>
              <a:buNone/>
              <a:defRPr/>
            </a:pPr>
            <a:r>
              <a:rPr lang="en-US" sz="2200" dirty="0" smtClean="0"/>
              <a:t>   </a:t>
            </a:r>
            <a:r>
              <a:rPr lang="sr-Cyrl-RS" sz="2200" dirty="0" smtClean="0"/>
              <a:t> </a:t>
            </a:r>
            <a:r>
              <a:rPr lang="en-US" sz="2200" dirty="0" smtClean="0"/>
              <a:t>-</a:t>
            </a:r>
            <a:r>
              <a:rPr lang="sr-Cyrl-RS" sz="2200" dirty="0" smtClean="0"/>
              <a:t> </a:t>
            </a:r>
            <a:r>
              <a:rPr lang="en-US" sz="2200" dirty="0" smtClean="0"/>
              <a:t>79% </a:t>
            </a:r>
            <a:r>
              <a:rPr lang="x-none" sz="2200" dirty="0" smtClean="0"/>
              <a:t>прими</a:t>
            </a:r>
            <a:r>
              <a:rPr lang="en-US" sz="2200" dirty="0" smtClean="0"/>
              <a:t> </a:t>
            </a:r>
            <a:r>
              <a:rPr lang="x-none" sz="2200" dirty="0" smtClean="0"/>
              <a:t>у</a:t>
            </a:r>
            <a:r>
              <a:rPr lang="en-US" sz="2200" dirty="0" smtClean="0"/>
              <a:t> </a:t>
            </a:r>
            <a:r>
              <a:rPr lang="x-none" sz="2200" dirty="0" smtClean="0"/>
              <a:t>породилишту</a:t>
            </a:r>
            <a:r>
              <a:rPr lang="en-US" sz="2200" dirty="0" smtClean="0"/>
              <a:t> </a:t>
            </a:r>
            <a:r>
              <a:rPr lang="x-none" sz="2200" dirty="0" smtClean="0"/>
              <a:t>у</a:t>
            </a:r>
            <a:r>
              <a:rPr lang="en-US" sz="2200" dirty="0" smtClean="0"/>
              <a:t> </a:t>
            </a:r>
            <a:r>
              <a:rPr lang="x-none" sz="2200" dirty="0" smtClean="0"/>
              <a:t>просеку</a:t>
            </a:r>
            <a:r>
              <a:rPr lang="en-US" sz="2200" dirty="0" smtClean="0"/>
              <a:t> 3,3 </a:t>
            </a:r>
            <a:r>
              <a:rPr lang="x-none" sz="2200" smtClean="0"/>
              <a:t>различита</a:t>
            </a:r>
            <a:r>
              <a:rPr lang="en-US" sz="2200" dirty="0" smtClean="0"/>
              <a:t> </a:t>
            </a:r>
            <a:r>
              <a:rPr lang="x-none" sz="2200" smtClean="0"/>
              <a:t>лека</a:t>
            </a:r>
            <a:endParaRPr lang="sr-Cyrl-RS" sz="2200" dirty="0" smtClean="0"/>
          </a:p>
          <a:p>
            <a:pPr marL="657860" lvl="1" indent="-256032" fontAlgn="auto">
              <a:lnSpc>
                <a:spcPct val="80000"/>
              </a:lnSpc>
              <a:spcAft>
                <a:spcPts val="0"/>
              </a:spcAft>
              <a:buClr>
                <a:srgbClr val="CC0099"/>
              </a:buClr>
              <a:buFont typeface="Georgia"/>
              <a:buNone/>
              <a:defRPr/>
            </a:pPr>
            <a:endParaRPr lang="en-US" sz="22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r-Latn-C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2400" dirty="0" smtClean="0"/>
              <a:t>Употреба</a:t>
            </a:r>
            <a:r>
              <a:rPr lang="sr-Latn-CS" sz="2400" dirty="0" smtClean="0"/>
              <a:t> </a:t>
            </a:r>
            <a:r>
              <a:rPr lang="x-none" sz="2400" dirty="0" smtClean="0"/>
              <a:t>лекова</a:t>
            </a:r>
            <a:r>
              <a:rPr lang="sr-Latn-CS" sz="2400" dirty="0" smtClean="0"/>
              <a:t> </a:t>
            </a:r>
            <a:r>
              <a:rPr lang="x-none" sz="2400" dirty="0" smtClean="0"/>
              <a:t>зависи</a:t>
            </a:r>
            <a:r>
              <a:rPr lang="sr-Latn-CS" sz="2400" dirty="0" smtClean="0"/>
              <a:t> </a:t>
            </a:r>
            <a:r>
              <a:rPr lang="x-none" sz="2400" dirty="0" smtClean="0"/>
              <a:t>од</a:t>
            </a:r>
            <a:r>
              <a:rPr lang="en-US" sz="2400" dirty="0" smtClean="0"/>
              <a:t>:</a:t>
            </a:r>
            <a:endParaRPr lang="sr-Latn-CS" sz="2400" dirty="0" smtClean="0"/>
          </a:p>
          <a:p>
            <a:pPr marL="658368" lvl="1" indent="-246888" fontAlgn="auto">
              <a:lnSpc>
                <a:spcPct val="90000"/>
              </a:lnSpc>
              <a:spcAft>
                <a:spcPts val="0"/>
              </a:spcAft>
              <a:buClr>
                <a:srgbClr val="CC0099"/>
              </a:buClr>
              <a:buFont typeface="Georgia"/>
              <a:buNone/>
              <a:defRPr/>
            </a:pPr>
            <a:r>
              <a:rPr lang="sr-Latn-CS" sz="2200" dirty="0" smtClean="0"/>
              <a:t>   </a:t>
            </a:r>
            <a:r>
              <a:rPr lang="sr-Latn-CS" sz="2200" dirty="0" smtClean="0">
                <a:solidFill>
                  <a:schemeClr val="tx1"/>
                </a:solidFill>
              </a:rPr>
              <a:t>1. </a:t>
            </a:r>
            <a:r>
              <a:rPr lang="x-none" sz="2200" dirty="0" smtClean="0">
                <a:solidFill>
                  <a:schemeClr val="tx1"/>
                </a:solidFill>
              </a:rPr>
              <a:t>како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промене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организму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труднице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smtClean="0">
                <a:solidFill>
                  <a:schemeClr val="tx1"/>
                </a:solidFill>
              </a:rPr>
              <a:t>утичу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smtClean="0">
                <a:solidFill>
                  <a:schemeClr val="tx1"/>
                </a:solidFill>
              </a:rPr>
              <a:t>на</a:t>
            </a:r>
            <a:r>
              <a:rPr lang="sr-Cyrl-RS" sz="2200" dirty="0" smtClean="0">
                <a:solidFill>
                  <a:schemeClr val="tx1"/>
                </a:solidFill>
              </a:rPr>
              <a:t> </a:t>
            </a:r>
            <a:r>
              <a:rPr lang="x-none" sz="2200" smtClean="0">
                <a:solidFill>
                  <a:schemeClr val="tx1"/>
                </a:solidFill>
              </a:rPr>
              <a:t>фармакокинетику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дозирање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smtClean="0">
                <a:solidFill>
                  <a:schemeClr val="tx1"/>
                </a:solidFill>
              </a:rPr>
              <a:t>лекова</a:t>
            </a:r>
            <a:r>
              <a:rPr lang="en-US" sz="2200" dirty="0" smtClean="0">
                <a:solidFill>
                  <a:schemeClr val="tx1"/>
                </a:solidFill>
              </a:rPr>
              <a:t>?</a:t>
            </a:r>
            <a:endParaRPr lang="sr-Cyrl-RS" sz="2200" dirty="0" smtClean="0">
              <a:solidFill>
                <a:schemeClr val="tx1"/>
              </a:solidFill>
            </a:endParaRPr>
          </a:p>
          <a:p>
            <a:pPr marL="658368" lvl="1" indent="-246888" fontAlgn="auto">
              <a:lnSpc>
                <a:spcPct val="90000"/>
              </a:lnSpc>
              <a:spcAft>
                <a:spcPts val="0"/>
              </a:spcAft>
              <a:buClr>
                <a:srgbClr val="CC0099"/>
              </a:buClr>
              <a:buFont typeface="Georgia"/>
              <a:buNone/>
              <a:defRPr/>
            </a:pPr>
            <a:endParaRPr lang="sr-Latn-CS" sz="2200" dirty="0" smtClean="0">
              <a:solidFill>
                <a:schemeClr val="tx1"/>
              </a:solidFill>
            </a:endParaRPr>
          </a:p>
          <a:p>
            <a:pPr marL="658368" lvl="1" indent="-246888" fontAlgn="auto">
              <a:lnSpc>
                <a:spcPct val="90000"/>
              </a:lnSpc>
              <a:spcAft>
                <a:spcPts val="0"/>
              </a:spcAft>
              <a:buClr>
                <a:srgbClr val="CC0099"/>
              </a:buClr>
              <a:buFont typeface="Georgia"/>
              <a:buNone/>
              <a:defRPr/>
            </a:pPr>
            <a:r>
              <a:rPr lang="sr-Latn-CS" sz="2200" dirty="0" smtClean="0">
                <a:solidFill>
                  <a:schemeClr val="tx1"/>
                </a:solidFill>
              </a:rPr>
              <a:t>   2. </a:t>
            </a:r>
            <a:r>
              <a:rPr lang="x-none" sz="2200" dirty="0" smtClean="0">
                <a:solidFill>
                  <a:schemeClr val="tx1"/>
                </a:solidFill>
              </a:rPr>
              <a:t>какви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су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ефекти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лека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на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smtClean="0">
                <a:solidFill>
                  <a:schemeClr val="tx1"/>
                </a:solidFill>
              </a:rPr>
              <a:t>ток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smtClean="0">
                <a:solidFill>
                  <a:schemeClr val="tx1"/>
                </a:solidFill>
              </a:rPr>
              <a:t>трудноће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smtClean="0">
                <a:solidFill>
                  <a:schemeClr val="tx1"/>
                </a:solidFill>
              </a:rPr>
              <a:t>порођај</a:t>
            </a:r>
            <a:r>
              <a:rPr lang="en-US" sz="2200" dirty="0" smtClean="0">
                <a:solidFill>
                  <a:schemeClr val="tx1"/>
                </a:solidFill>
              </a:rPr>
              <a:t>?</a:t>
            </a:r>
            <a:endParaRPr lang="sr-Cyrl-RS" sz="2200" dirty="0" smtClean="0">
              <a:solidFill>
                <a:schemeClr val="tx1"/>
              </a:solidFill>
            </a:endParaRPr>
          </a:p>
          <a:p>
            <a:pPr marL="658368" lvl="1" indent="-246888" fontAlgn="auto">
              <a:lnSpc>
                <a:spcPct val="90000"/>
              </a:lnSpc>
              <a:spcAft>
                <a:spcPts val="0"/>
              </a:spcAft>
              <a:buClr>
                <a:srgbClr val="CC0099"/>
              </a:buClr>
              <a:buFont typeface="Georgia"/>
              <a:buNone/>
              <a:defRPr/>
            </a:pPr>
            <a:endParaRPr lang="x-none" sz="2200" dirty="0" smtClean="0">
              <a:solidFill>
                <a:schemeClr val="tx1"/>
              </a:solidFill>
            </a:endParaRPr>
          </a:p>
          <a:p>
            <a:pPr marL="658368" lvl="1" indent="-246888" fontAlgn="auto">
              <a:lnSpc>
                <a:spcPct val="90000"/>
              </a:lnSpc>
              <a:spcAft>
                <a:spcPts val="0"/>
              </a:spcAft>
              <a:buClr>
                <a:srgbClr val="CC0099"/>
              </a:buClr>
              <a:buFont typeface="Georgia"/>
              <a:buNone/>
              <a:defRPr/>
            </a:pPr>
            <a:r>
              <a:rPr lang="x-none" sz="2200" dirty="0" smtClean="0">
                <a:solidFill>
                  <a:schemeClr val="tx1"/>
                </a:solidFill>
              </a:rPr>
              <a:t>   </a:t>
            </a:r>
            <a:r>
              <a:rPr lang="sr-Latn-CS" sz="2200" dirty="0" smtClean="0">
                <a:solidFill>
                  <a:schemeClr val="tx1"/>
                </a:solidFill>
              </a:rPr>
              <a:t>3. </a:t>
            </a:r>
            <a:r>
              <a:rPr lang="x-none" sz="2200" dirty="0" smtClean="0">
                <a:solidFill>
                  <a:schemeClr val="tx1"/>
                </a:solidFill>
              </a:rPr>
              <a:t>да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ли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лек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има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тератогени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ефекат</a:t>
            </a:r>
            <a:r>
              <a:rPr lang="en-US" sz="2200" dirty="0" smtClean="0">
                <a:solidFill>
                  <a:schemeClr val="tx1"/>
                </a:solidFill>
              </a:rPr>
              <a:t>?</a:t>
            </a:r>
            <a:endParaRPr lang="sr-Latn-CS" sz="2200" dirty="0" smtClean="0">
              <a:solidFill>
                <a:schemeClr val="tx1"/>
              </a:solidFill>
            </a:endParaRPr>
          </a:p>
          <a:p>
            <a:pPr marL="658368" lvl="1" indent="-246888" fontAlgn="auto">
              <a:lnSpc>
                <a:spcPct val="90000"/>
              </a:lnSpc>
              <a:spcAft>
                <a:spcPts val="0"/>
              </a:spcAft>
              <a:buFont typeface="Georgia"/>
              <a:buChar char="▫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x-none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sr-Latn-CS" sz="1000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rgbClr val="CC0099"/>
              </a:buClr>
              <a:buFont typeface="Georgia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800600"/>
          </a:xfrm>
        </p:spPr>
        <p:txBody>
          <a:bodyPr>
            <a:normAutofit fontScale="925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600" dirty="0" smtClean="0"/>
              <a:t>Примена медикамената у трудноћи може бити ризична: 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због потенцијалних штетних ефеката на фетус који се развија ин утеро, 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због штетног утицаја на циркулацију крви у плаценти, 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због утицаја на повећану контрактилност утеруса и измењеног физиолошког стања мајке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400" dirty="0" smtClean="0"/>
              <a:t>Лекови, као и </a:t>
            </a:r>
            <a:r>
              <a:rPr lang="sr-Cyrl-RS" sz="2400" dirty="0" smtClean="0"/>
              <a:t>одређени </a:t>
            </a:r>
            <a:r>
              <a:rPr lang="ru-RU" sz="2400" dirty="0" smtClean="0"/>
              <a:t>фактори средине могу довести до абнормалног развоја плода (конгениталних аномалија), тј. </a:t>
            </a:r>
            <a:r>
              <a:rPr lang="ru-RU" sz="2400" b="1" dirty="0" smtClean="0"/>
              <a:t>тератогеног ефекта.</a:t>
            </a:r>
            <a:endParaRPr lang="ru-RU" sz="24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400" dirty="0" smtClean="0"/>
              <a:t>Око 25% поремећаја интраутериног развоја може бити последица генетске предиспозиције, а сматра се да су </a:t>
            </a:r>
            <a:r>
              <a:rPr lang="ru-RU" sz="2400" b="1" dirty="0" smtClean="0"/>
              <a:t>2–3% случајева последица употребе лекова.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smtClean="0"/>
              <a:t>Лекови у трудноћи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2435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sz="2400" dirty="0" smtClean="0"/>
              <a:t>Хумани</a:t>
            </a:r>
            <a:r>
              <a:rPr lang="sr-Latn-CS" sz="2400" dirty="0" smtClean="0"/>
              <a:t> </a:t>
            </a:r>
            <a:r>
              <a:rPr lang="x-none" sz="2400" dirty="0" smtClean="0"/>
              <a:t>гестациони</a:t>
            </a:r>
            <a:r>
              <a:rPr lang="sr-Latn-CS" sz="2400" dirty="0" smtClean="0"/>
              <a:t> </a:t>
            </a:r>
            <a:r>
              <a:rPr lang="x-none" sz="2400" dirty="0" smtClean="0"/>
              <a:t>период</a:t>
            </a:r>
            <a:r>
              <a:rPr lang="sr-Latn-CS" sz="2400" dirty="0" smtClean="0"/>
              <a:t> </a:t>
            </a:r>
            <a:r>
              <a:rPr lang="x-none" sz="2400" dirty="0" smtClean="0"/>
              <a:t>траје</a:t>
            </a:r>
            <a:r>
              <a:rPr lang="sr-Latn-CS" sz="2400" dirty="0" smtClean="0"/>
              <a:t> 38 </a:t>
            </a:r>
            <a:r>
              <a:rPr lang="x-none" sz="2400" dirty="0" smtClean="0"/>
              <a:t>недеља</a:t>
            </a:r>
            <a:r>
              <a:rPr lang="sr-Latn-CS" sz="2400" dirty="0" smtClean="0"/>
              <a:t> </a:t>
            </a:r>
            <a:r>
              <a:rPr lang="x-none" sz="2400" dirty="0" smtClean="0"/>
              <a:t>и</a:t>
            </a:r>
            <a:r>
              <a:rPr lang="sr-Latn-CS" sz="2400" dirty="0" smtClean="0"/>
              <a:t> </a:t>
            </a:r>
            <a:r>
              <a:rPr lang="x-none" sz="2400" dirty="0" smtClean="0"/>
              <a:t>подељен</a:t>
            </a:r>
            <a:r>
              <a:rPr lang="sr-Latn-CS" sz="2400" dirty="0" smtClean="0"/>
              <a:t> </a:t>
            </a:r>
            <a:r>
              <a:rPr lang="x-none" sz="2400" dirty="0" smtClean="0"/>
              <a:t>је</a:t>
            </a:r>
            <a:r>
              <a:rPr lang="sr-Latn-CS" sz="2400" dirty="0" smtClean="0"/>
              <a:t> </a:t>
            </a:r>
            <a:r>
              <a:rPr lang="x-none" sz="2400" dirty="0" smtClean="0"/>
              <a:t>на</a:t>
            </a:r>
            <a:r>
              <a:rPr lang="sr-Latn-CS" sz="2400" dirty="0" smtClean="0"/>
              <a:t> </a:t>
            </a:r>
            <a:r>
              <a:rPr lang="x-none" sz="2400" dirty="0" smtClean="0"/>
              <a:t>први</a:t>
            </a:r>
            <a:r>
              <a:rPr lang="sr-Latn-CS" sz="2400" dirty="0" smtClean="0"/>
              <a:t>, </a:t>
            </a:r>
            <a:r>
              <a:rPr lang="x-none" sz="2400" dirty="0" smtClean="0"/>
              <a:t>други</a:t>
            </a:r>
            <a:r>
              <a:rPr lang="sr-Latn-CS" sz="2400" dirty="0" smtClean="0"/>
              <a:t> </a:t>
            </a:r>
            <a:r>
              <a:rPr lang="x-none" sz="2400" dirty="0" smtClean="0"/>
              <a:t>и</a:t>
            </a:r>
            <a:r>
              <a:rPr lang="sr-Latn-CS" sz="2400" dirty="0" smtClean="0"/>
              <a:t> </a:t>
            </a:r>
            <a:r>
              <a:rPr lang="x-none" sz="2400" dirty="0" smtClean="0"/>
              <a:t>трећи</a:t>
            </a:r>
            <a:r>
              <a:rPr lang="sr-Latn-CS" sz="2400" dirty="0" smtClean="0"/>
              <a:t> </a:t>
            </a:r>
            <a:r>
              <a:rPr lang="x-none" sz="2400" dirty="0" smtClean="0"/>
              <a:t>триместар</a:t>
            </a:r>
            <a:r>
              <a:rPr lang="sr-Latn-CS" sz="2400" dirty="0" smtClean="0"/>
              <a:t>, </a:t>
            </a:r>
            <a:r>
              <a:rPr lang="x-none" sz="2400" dirty="0" smtClean="0"/>
              <a:t>од</a:t>
            </a:r>
            <a:r>
              <a:rPr lang="sr-Latn-CS" sz="2400" dirty="0" smtClean="0"/>
              <a:t> </a:t>
            </a:r>
            <a:r>
              <a:rPr lang="x-none" sz="2400" dirty="0" smtClean="0"/>
              <a:t>којих</a:t>
            </a:r>
            <a:r>
              <a:rPr lang="sr-Latn-CS" sz="2400" dirty="0" smtClean="0"/>
              <a:t> </a:t>
            </a:r>
            <a:r>
              <a:rPr lang="x-none" sz="2400" dirty="0" smtClean="0"/>
              <a:t>сваки</a:t>
            </a:r>
            <a:r>
              <a:rPr lang="sr-Latn-CS" sz="2400" dirty="0" smtClean="0"/>
              <a:t> </a:t>
            </a:r>
            <a:r>
              <a:rPr lang="x-none" sz="2400" dirty="0" smtClean="0"/>
              <a:t>траје</a:t>
            </a:r>
            <a:r>
              <a:rPr lang="sr-Latn-CS" sz="2400" dirty="0" smtClean="0"/>
              <a:t> </a:t>
            </a:r>
            <a:r>
              <a:rPr lang="x-none" sz="2400" dirty="0" smtClean="0"/>
              <a:t>по</a:t>
            </a:r>
            <a:r>
              <a:rPr lang="sr-Latn-CS" sz="2400" dirty="0" smtClean="0"/>
              <a:t> 3 </a:t>
            </a:r>
            <a:r>
              <a:rPr lang="x-none" sz="2400" dirty="0" smtClean="0"/>
              <a:t>календарска</a:t>
            </a:r>
            <a:r>
              <a:rPr lang="sr-Latn-CS" sz="2400" dirty="0" smtClean="0"/>
              <a:t> </a:t>
            </a:r>
            <a:r>
              <a:rPr lang="x-none" sz="2400" dirty="0" smtClean="0"/>
              <a:t>месеца</a:t>
            </a:r>
            <a:r>
              <a:rPr lang="sr-Latn-CS" sz="2400" dirty="0" smtClean="0"/>
              <a:t>.</a:t>
            </a:r>
            <a:r>
              <a:rPr lang="x-none" sz="2400" smtClean="0"/>
              <a:t> </a:t>
            </a:r>
            <a:endParaRPr lang="en-US" sz="24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sz="2400" smtClean="0"/>
              <a:t>Током</a:t>
            </a:r>
            <a:r>
              <a:rPr lang="sr-Latn-CS" sz="2400" dirty="0" smtClean="0"/>
              <a:t> </a:t>
            </a:r>
            <a:r>
              <a:rPr lang="x-none" sz="2400" dirty="0" smtClean="0"/>
              <a:t>овог</a:t>
            </a:r>
            <a:r>
              <a:rPr lang="sr-Latn-CS" sz="2400" dirty="0" smtClean="0"/>
              <a:t> </a:t>
            </a:r>
            <a:r>
              <a:rPr lang="x-none" sz="2400" dirty="0" smtClean="0"/>
              <a:t>периода</a:t>
            </a:r>
            <a:r>
              <a:rPr lang="sr-Latn-CS" sz="2400" dirty="0" smtClean="0"/>
              <a:t> </a:t>
            </a:r>
            <a:r>
              <a:rPr lang="x-none" sz="2400" dirty="0" smtClean="0"/>
              <a:t>плод</a:t>
            </a:r>
            <a:r>
              <a:rPr lang="sr-Latn-CS" sz="2400" dirty="0" smtClean="0"/>
              <a:t> </a:t>
            </a:r>
            <a:r>
              <a:rPr lang="x-none" sz="2400" dirty="0" smtClean="0"/>
              <a:t>пролази</a:t>
            </a:r>
            <a:r>
              <a:rPr lang="sr-Latn-CS" sz="2400" dirty="0" smtClean="0"/>
              <a:t> </a:t>
            </a:r>
            <a:r>
              <a:rPr lang="x-none" sz="2400" dirty="0" smtClean="0"/>
              <a:t>кроз</a:t>
            </a:r>
            <a:r>
              <a:rPr lang="sr-Latn-CS" sz="2400" dirty="0" smtClean="0"/>
              <a:t> </a:t>
            </a:r>
            <a:r>
              <a:rPr lang="x-none" sz="2400" dirty="0" smtClean="0"/>
              <a:t>три</a:t>
            </a:r>
            <a:r>
              <a:rPr lang="sr-Latn-CS" sz="2400" dirty="0" smtClean="0"/>
              <a:t> </a:t>
            </a:r>
            <a:r>
              <a:rPr lang="x-none" sz="2400" dirty="0" smtClean="0"/>
              <a:t>периода</a:t>
            </a:r>
            <a:r>
              <a:rPr lang="sr-Latn-CS" sz="2400" dirty="0" smtClean="0"/>
              <a:t> </a:t>
            </a:r>
            <a:r>
              <a:rPr lang="x-none" sz="2400" dirty="0" smtClean="0"/>
              <a:t>развоја</a:t>
            </a:r>
            <a:r>
              <a:rPr lang="sr-Latn-CS" sz="2400" dirty="0" smtClean="0"/>
              <a:t>: </a:t>
            </a:r>
            <a:r>
              <a:rPr lang="x-none" sz="2400" dirty="0" smtClean="0">
                <a:solidFill>
                  <a:schemeClr val="accent6"/>
                </a:solidFill>
              </a:rPr>
              <a:t>преембрионални</a:t>
            </a:r>
            <a:r>
              <a:rPr lang="sr-Latn-CS" sz="2400" dirty="0" smtClean="0">
                <a:solidFill>
                  <a:schemeClr val="accent6"/>
                </a:solidFill>
              </a:rPr>
              <a:t>, </a:t>
            </a:r>
            <a:r>
              <a:rPr lang="x-none" sz="2400" dirty="0" smtClean="0">
                <a:solidFill>
                  <a:schemeClr val="accent6"/>
                </a:solidFill>
              </a:rPr>
              <a:t>ембрионални</a:t>
            </a:r>
            <a:r>
              <a:rPr lang="sr-Latn-CS" sz="2400" dirty="0" smtClean="0">
                <a:solidFill>
                  <a:schemeClr val="accent6"/>
                </a:solidFill>
              </a:rPr>
              <a:t> </a:t>
            </a:r>
            <a:r>
              <a:rPr lang="x-none" sz="2400" dirty="0" smtClean="0">
                <a:solidFill>
                  <a:schemeClr val="accent6"/>
                </a:solidFill>
              </a:rPr>
              <a:t>и</a:t>
            </a:r>
            <a:r>
              <a:rPr lang="sr-Latn-CS" sz="2400" dirty="0" smtClean="0">
                <a:solidFill>
                  <a:schemeClr val="accent6"/>
                </a:solidFill>
              </a:rPr>
              <a:t> </a:t>
            </a:r>
            <a:r>
              <a:rPr lang="x-none" sz="2400" dirty="0" smtClean="0">
                <a:solidFill>
                  <a:schemeClr val="accent6"/>
                </a:solidFill>
              </a:rPr>
              <a:t>фетални</a:t>
            </a:r>
            <a:r>
              <a:rPr lang="sr-Latn-CS" sz="2400" dirty="0" smtClean="0">
                <a:solidFill>
                  <a:schemeClr val="accent6"/>
                </a:solidFill>
              </a:rPr>
              <a:t>.</a:t>
            </a:r>
            <a:endParaRPr lang="x-none" sz="2400" dirty="0" smtClean="0">
              <a:solidFill>
                <a:schemeClr val="accent6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200" dirty="0" smtClean="0">
                <a:solidFill>
                  <a:schemeClr val="tx1"/>
                </a:solidFill>
              </a:rPr>
              <a:t>Преембрионални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период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траје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од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тренутка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фертилизације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и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траје</a:t>
            </a:r>
            <a:r>
              <a:rPr lang="sr-Latn-CS" sz="2200" dirty="0" smtClean="0">
                <a:solidFill>
                  <a:schemeClr val="tx1"/>
                </a:solidFill>
              </a:rPr>
              <a:t> 17 </a:t>
            </a:r>
            <a:r>
              <a:rPr lang="x-none" sz="2200" dirty="0" smtClean="0">
                <a:solidFill>
                  <a:schemeClr val="tx1"/>
                </a:solidFill>
              </a:rPr>
              <a:t>дана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након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оплодње</a:t>
            </a:r>
            <a:r>
              <a:rPr lang="sr-Latn-CS" sz="2200" dirty="0" smtClean="0">
                <a:solidFill>
                  <a:schemeClr val="tx1"/>
                </a:solidFill>
              </a:rPr>
              <a:t>. </a:t>
            </a:r>
            <a:endParaRPr lang="x-none" sz="22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200" dirty="0" smtClean="0">
                <a:solidFill>
                  <a:schemeClr val="tx1"/>
                </a:solidFill>
              </a:rPr>
              <a:t>Главни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системи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органа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се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формирају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за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време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ембрионалног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периода</a:t>
            </a:r>
            <a:r>
              <a:rPr lang="sr-Latn-CS" sz="2200" dirty="0" smtClean="0">
                <a:solidFill>
                  <a:schemeClr val="tx1"/>
                </a:solidFill>
              </a:rPr>
              <a:t> (18-56 </a:t>
            </a:r>
            <a:r>
              <a:rPr lang="x-none" sz="2200" dirty="0" smtClean="0">
                <a:solidFill>
                  <a:schemeClr val="tx1"/>
                </a:solidFill>
              </a:rPr>
              <a:t>дана</a:t>
            </a:r>
            <a:r>
              <a:rPr lang="sr-Latn-CS" sz="2200" dirty="0" smtClean="0">
                <a:solidFill>
                  <a:schemeClr val="tx1"/>
                </a:solidFill>
              </a:rPr>
              <a:t>), </a:t>
            </a:r>
            <a:r>
              <a:rPr lang="x-none" sz="2200" dirty="0" smtClean="0">
                <a:solidFill>
                  <a:schemeClr val="tx1"/>
                </a:solidFill>
              </a:rPr>
              <a:t>са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даљим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развојем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и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растом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за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време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феталног</a:t>
            </a:r>
            <a:r>
              <a:rPr lang="sr-Latn-CS" sz="2200" dirty="0" smtClean="0">
                <a:solidFill>
                  <a:schemeClr val="tx1"/>
                </a:solidFill>
              </a:rPr>
              <a:t> </a:t>
            </a:r>
            <a:r>
              <a:rPr lang="x-none" sz="2200" dirty="0" smtClean="0">
                <a:solidFill>
                  <a:schemeClr val="tx1"/>
                </a:solidFill>
              </a:rPr>
              <a:t>периода</a:t>
            </a:r>
            <a:r>
              <a:rPr lang="sr-Latn-CS" sz="2200" dirty="0" smtClean="0">
                <a:solidFill>
                  <a:schemeClr val="tx1"/>
                </a:solidFill>
              </a:rPr>
              <a:t> (8-38 </a:t>
            </a:r>
            <a:r>
              <a:rPr lang="x-none" sz="2200" dirty="0" smtClean="0">
                <a:solidFill>
                  <a:schemeClr val="tx1"/>
                </a:solidFill>
              </a:rPr>
              <a:t>недеље</a:t>
            </a:r>
            <a:r>
              <a:rPr lang="sr-Latn-CS" sz="2200" dirty="0" smtClean="0">
                <a:solidFill>
                  <a:schemeClr val="tx1"/>
                </a:solidFill>
              </a:rPr>
              <a:t>).</a:t>
            </a:r>
            <a:endParaRPr lang="x-none" sz="2200" dirty="0" smtClean="0">
              <a:solidFill>
                <a:schemeClr val="tx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549275"/>
            <a:ext cx="8610600" cy="6070600"/>
          </a:xfrm>
          <a:prstGeom prst="rect">
            <a:avLst/>
          </a:prstGeom>
          <a:noFill/>
          <a:ln w="508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smtClean="0"/>
              <a:t>Лекови у трудноћи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313"/>
            <a:ext cx="9144000" cy="5184775"/>
          </a:xfrm>
        </p:spPr>
        <p:txBody>
          <a:bodyPr>
            <a:normAutofit fontScale="55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sz="4000" dirty="0" smtClean="0"/>
              <a:t>Дејство</a:t>
            </a:r>
            <a:r>
              <a:rPr lang="sr-Latn-CS" sz="4000" dirty="0" smtClean="0"/>
              <a:t> </a:t>
            </a:r>
            <a:r>
              <a:rPr lang="x-none" sz="4000" dirty="0" smtClean="0"/>
              <a:t>лекова</a:t>
            </a:r>
            <a:r>
              <a:rPr lang="sr-Latn-CS" sz="4000" dirty="0" smtClean="0"/>
              <a:t> </a:t>
            </a:r>
            <a:r>
              <a:rPr lang="x-none" sz="4000" dirty="0" smtClean="0"/>
              <a:t>у</a:t>
            </a:r>
            <a:r>
              <a:rPr lang="sr-Latn-CS" sz="4000" dirty="0" smtClean="0"/>
              <a:t> </a:t>
            </a:r>
            <a:r>
              <a:rPr lang="x-none" sz="4000" dirty="0" smtClean="0"/>
              <a:t>преембрионалном</a:t>
            </a:r>
            <a:r>
              <a:rPr lang="sr-Latn-CS" sz="4000" dirty="0" smtClean="0"/>
              <a:t> </a:t>
            </a:r>
            <a:r>
              <a:rPr lang="x-none" sz="4000" dirty="0" smtClean="0"/>
              <a:t>периоду</a:t>
            </a:r>
            <a:r>
              <a:rPr lang="sr-Latn-CS" sz="4000" dirty="0" smtClean="0"/>
              <a:t> </a:t>
            </a:r>
            <a:r>
              <a:rPr lang="x-none" sz="4000" dirty="0" smtClean="0"/>
              <a:t>одиграва</a:t>
            </a:r>
            <a:r>
              <a:rPr lang="sr-Latn-CS" sz="4000" dirty="0" smtClean="0"/>
              <a:t> </a:t>
            </a:r>
            <a:r>
              <a:rPr lang="x-none" sz="4000" dirty="0" smtClean="0"/>
              <a:t>се</a:t>
            </a:r>
            <a:r>
              <a:rPr lang="sr-Latn-CS" sz="4000" dirty="0" smtClean="0"/>
              <a:t> </a:t>
            </a:r>
            <a:r>
              <a:rPr lang="x-none" sz="4000" dirty="0" smtClean="0"/>
              <a:t>по</a:t>
            </a:r>
            <a:r>
              <a:rPr lang="sr-Latn-CS" sz="4000" dirty="0" smtClean="0"/>
              <a:t> </a:t>
            </a:r>
            <a:r>
              <a:rPr lang="x-none" sz="4000" dirty="0" smtClean="0"/>
              <a:t>принципу</a:t>
            </a:r>
            <a:r>
              <a:rPr lang="sr-Latn-CS" sz="4000" dirty="0" smtClean="0"/>
              <a:t> "</a:t>
            </a:r>
            <a:r>
              <a:rPr lang="x-none" sz="4000" dirty="0" smtClean="0"/>
              <a:t>све</a:t>
            </a:r>
            <a:r>
              <a:rPr lang="sr-Latn-CS" sz="4000" dirty="0" smtClean="0"/>
              <a:t> </a:t>
            </a:r>
            <a:r>
              <a:rPr lang="x-none" sz="4000" dirty="0" smtClean="0"/>
              <a:t>или</a:t>
            </a:r>
            <a:r>
              <a:rPr lang="sr-Latn-CS" sz="4000" dirty="0" smtClean="0"/>
              <a:t> </a:t>
            </a:r>
            <a:r>
              <a:rPr lang="x-none" sz="4000" dirty="0" smtClean="0"/>
              <a:t>ништа</a:t>
            </a:r>
            <a:r>
              <a:rPr lang="sr-Latn-CS" sz="4000" dirty="0" smtClean="0"/>
              <a:t>".</a:t>
            </a:r>
            <a:endParaRPr lang="x-none" sz="4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sz="4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sz="4000" dirty="0" smtClean="0"/>
              <a:t>Органогенеза</a:t>
            </a:r>
            <a:r>
              <a:rPr lang="sr-Latn-CS" sz="4000" dirty="0" smtClean="0"/>
              <a:t> </a:t>
            </a:r>
            <a:r>
              <a:rPr lang="x-none" sz="4000" dirty="0" smtClean="0"/>
              <a:t>се</a:t>
            </a:r>
            <a:r>
              <a:rPr lang="sr-Latn-CS" sz="4000" dirty="0" smtClean="0"/>
              <a:t> </a:t>
            </a:r>
            <a:r>
              <a:rPr lang="x-none" sz="4000" dirty="0" smtClean="0"/>
              <a:t>одвија</a:t>
            </a:r>
            <a:r>
              <a:rPr lang="sr-Latn-CS" sz="4000" dirty="0" smtClean="0"/>
              <a:t> </a:t>
            </a:r>
            <a:r>
              <a:rPr lang="x-none" sz="4000" dirty="0" smtClean="0"/>
              <a:t>у</a:t>
            </a:r>
            <a:r>
              <a:rPr lang="sr-Latn-CS" sz="4000" dirty="0" smtClean="0"/>
              <a:t> </a:t>
            </a:r>
            <a:r>
              <a:rPr lang="x-none" sz="4000" dirty="0" smtClean="0"/>
              <a:t>ембрионалној</a:t>
            </a:r>
            <a:r>
              <a:rPr lang="sr-Latn-CS" sz="4000" dirty="0" smtClean="0"/>
              <a:t> </a:t>
            </a:r>
            <a:r>
              <a:rPr lang="x-none" sz="4000" dirty="0" smtClean="0"/>
              <a:t>фази</a:t>
            </a:r>
            <a:r>
              <a:rPr lang="sr-Latn-CS" sz="4000" dirty="0" smtClean="0"/>
              <a:t> </a:t>
            </a:r>
            <a:r>
              <a:rPr lang="x-none" sz="4000" dirty="0" smtClean="0"/>
              <a:t>трудноће и </a:t>
            </a:r>
            <a:r>
              <a:rPr lang="x-none" sz="4000" smtClean="0"/>
              <a:t>са</a:t>
            </a:r>
            <a:r>
              <a:rPr lang="sr-Latn-CS" sz="4000" dirty="0" smtClean="0"/>
              <a:t> </a:t>
            </a:r>
            <a:r>
              <a:rPr lang="x-none" sz="4000" smtClean="0"/>
              <a:t>изузетком</a:t>
            </a:r>
            <a:r>
              <a:rPr lang="sr-Cyrl-RS" sz="4000" dirty="0" smtClean="0"/>
              <a:t> ЦНС-а</a:t>
            </a:r>
            <a:r>
              <a:rPr lang="sr-Latn-CS" sz="4000" dirty="0" smtClean="0"/>
              <a:t>, </a:t>
            </a:r>
            <a:r>
              <a:rPr lang="x-none" sz="4000" dirty="0" smtClean="0"/>
              <a:t>очију</a:t>
            </a:r>
            <a:r>
              <a:rPr lang="sr-Latn-CS" sz="4000" dirty="0" smtClean="0"/>
              <a:t>, </a:t>
            </a:r>
            <a:r>
              <a:rPr lang="x-none" sz="4000" dirty="0" smtClean="0"/>
              <a:t>зуба</a:t>
            </a:r>
            <a:r>
              <a:rPr lang="sr-Latn-CS" sz="4000" dirty="0" smtClean="0"/>
              <a:t>, </a:t>
            </a:r>
            <a:r>
              <a:rPr lang="x-none" sz="4000" dirty="0" smtClean="0"/>
              <a:t>спољашњих</a:t>
            </a:r>
            <a:r>
              <a:rPr lang="sr-Latn-CS" sz="4000" dirty="0" smtClean="0"/>
              <a:t> </a:t>
            </a:r>
            <a:r>
              <a:rPr lang="x-none" sz="4000" dirty="0" smtClean="0"/>
              <a:t>гениталија</a:t>
            </a:r>
            <a:r>
              <a:rPr lang="sr-Latn-CS" sz="4000" dirty="0" smtClean="0"/>
              <a:t> </a:t>
            </a:r>
            <a:r>
              <a:rPr lang="x-none" sz="4000" dirty="0" smtClean="0"/>
              <a:t>и</a:t>
            </a:r>
            <a:r>
              <a:rPr lang="sr-Latn-CS" sz="4000" dirty="0" smtClean="0"/>
              <a:t> </a:t>
            </a:r>
            <a:r>
              <a:rPr lang="x-none" sz="4000" dirty="0" smtClean="0"/>
              <a:t>ушију</a:t>
            </a:r>
            <a:r>
              <a:rPr lang="sr-Latn-CS" sz="4000" dirty="0" smtClean="0"/>
              <a:t>, </a:t>
            </a:r>
            <a:r>
              <a:rPr lang="x-none" sz="4000" dirty="0" smtClean="0"/>
              <a:t>формирање</a:t>
            </a:r>
            <a:r>
              <a:rPr lang="sr-Latn-CS" sz="4000" dirty="0" smtClean="0"/>
              <a:t> </a:t>
            </a:r>
            <a:r>
              <a:rPr lang="x-none" sz="4000" dirty="0" smtClean="0"/>
              <a:t>органа</a:t>
            </a:r>
            <a:r>
              <a:rPr lang="sr-Latn-CS" sz="4000" dirty="0" smtClean="0"/>
              <a:t> </a:t>
            </a:r>
            <a:r>
              <a:rPr lang="x-none" sz="4000" dirty="0" smtClean="0"/>
              <a:t>се</a:t>
            </a:r>
            <a:r>
              <a:rPr lang="sr-Latn-CS" sz="4000" dirty="0" smtClean="0"/>
              <a:t> </a:t>
            </a:r>
            <a:r>
              <a:rPr lang="x-none" sz="4000" dirty="0" smtClean="0"/>
              <a:t>завршава</a:t>
            </a:r>
            <a:r>
              <a:rPr lang="sr-Latn-CS" sz="4000" dirty="0" smtClean="0"/>
              <a:t> </a:t>
            </a:r>
            <a:r>
              <a:rPr lang="x-none" sz="4000" dirty="0" smtClean="0"/>
              <a:t>крајем</a:t>
            </a:r>
            <a:r>
              <a:rPr lang="sr-Latn-CS" sz="4000" dirty="0" smtClean="0"/>
              <a:t> 10. </a:t>
            </a:r>
            <a:r>
              <a:rPr lang="x-none" sz="4000" dirty="0" smtClean="0"/>
              <a:t>недеље</a:t>
            </a:r>
            <a:r>
              <a:rPr lang="sr-Latn-CS" sz="4000" dirty="0" smtClean="0"/>
              <a:t> </a:t>
            </a:r>
            <a:r>
              <a:rPr lang="x-none" sz="4000" dirty="0" smtClean="0"/>
              <a:t>трудноће</a:t>
            </a:r>
            <a:r>
              <a:rPr lang="sr-Latn-CS" sz="4000" dirty="0" smtClean="0"/>
              <a:t>. </a:t>
            </a:r>
            <a:endParaRPr lang="x-none" sz="4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sz="4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sz="4000" dirty="0" smtClean="0"/>
              <a:t>У</a:t>
            </a:r>
            <a:r>
              <a:rPr lang="sr-Latn-CS" sz="4000" dirty="0" smtClean="0"/>
              <a:t> </a:t>
            </a:r>
            <a:r>
              <a:rPr lang="x-none" sz="4000" dirty="0" smtClean="0"/>
              <a:t>другом</a:t>
            </a:r>
            <a:r>
              <a:rPr lang="sr-Latn-CS" sz="4000" dirty="0" smtClean="0"/>
              <a:t> </a:t>
            </a:r>
            <a:r>
              <a:rPr lang="x-none" sz="4000" dirty="0" smtClean="0"/>
              <a:t>и</a:t>
            </a:r>
            <a:r>
              <a:rPr lang="sr-Latn-CS" sz="4000" dirty="0" smtClean="0"/>
              <a:t> </a:t>
            </a:r>
            <a:r>
              <a:rPr lang="x-none" sz="4000" smtClean="0"/>
              <a:t>трећем</a:t>
            </a:r>
            <a:r>
              <a:rPr lang="sr-Latn-CS" sz="4000" dirty="0" smtClean="0"/>
              <a:t> </a:t>
            </a:r>
            <a:r>
              <a:rPr lang="x-none" sz="4000" smtClean="0"/>
              <a:t>триместру</a:t>
            </a:r>
            <a:r>
              <a:rPr lang="sr-Cyrl-RS" sz="4000" dirty="0" smtClean="0"/>
              <a:t> п</a:t>
            </a:r>
            <a:r>
              <a:rPr lang="x-none" sz="4000" smtClean="0"/>
              <a:t>осебно</a:t>
            </a:r>
            <a:r>
              <a:rPr lang="sr-Latn-CS" sz="4000" dirty="0" smtClean="0"/>
              <a:t> </a:t>
            </a:r>
            <a:r>
              <a:rPr lang="x-none" sz="4000" dirty="0" smtClean="0"/>
              <a:t>је</a:t>
            </a:r>
            <a:r>
              <a:rPr lang="sr-Latn-CS" sz="4000" dirty="0" smtClean="0"/>
              <a:t> </a:t>
            </a:r>
            <a:r>
              <a:rPr lang="x-none" sz="4000" dirty="0" smtClean="0"/>
              <a:t>осетљив ЦНС</a:t>
            </a:r>
            <a:r>
              <a:rPr lang="sr-Latn-CS" sz="4000" dirty="0" smtClean="0"/>
              <a:t>, </a:t>
            </a:r>
            <a:r>
              <a:rPr lang="x-none" sz="4000" dirty="0" smtClean="0"/>
              <a:t>који</a:t>
            </a:r>
            <a:r>
              <a:rPr lang="sr-Latn-CS" sz="4000" dirty="0" smtClean="0"/>
              <a:t> </a:t>
            </a:r>
            <a:r>
              <a:rPr lang="x-none" sz="4000" dirty="0" smtClean="0"/>
              <a:t>може</a:t>
            </a:r>
            <a:r>
              <a:rPr lang="sr-Latn-CS" sz="4000" dirty="0" smtClean="0"/>
              <a:t> </a:t>
            </a:r>
            <a:r>
              <a:rPr lang="x-none" sz="4000" dirty="0" smtClean="0"/>
              <a:t>бити</a:t>
            </a:r>
            <a:r>
              <a:rPr lang="sr-Latn-CS" sz="4000" dirty="0" smtClean="0"/>
              <a:t> </a:t>
            </a:r>
            <a:r>
              <a:rPr lang="x-none" sz="4000" dirty="0" smtClean="0"/>
              <a:t>оштећен</a:t>
            </a:r>
            <a:r>
              <a:rPr lang="sr-Latn-CS" sz="4000" dirty="0" smtClean="0"/>
              <a:t> </a:t>
            </a:r>
            <a:r>
              <a:rPr lang="x-none" sz="4000" dirty="0" smtClean="0"/>
              <a:t>при</a:t>
            </a:r>
            <a:r>
              <a:rPr lang="sr-Latn-CS" sz="4000" dirty="0" smtClean="0"/>
              <a:t> </a:t>
            </a:r>
            <a:r>
              <a:rPr lang="x-none" sz="4000" dirty="0" smtClean="0"/>
              <a:t>примени</a:t>
            </a:r>
            <a:r>
              <a:rPr lang="sr-Latn-CS" sz="4000" dirty="0" smtClean="0"/>
              <a:t> </a:t>
            </a:r>
            <a:r>
              <a:rPr lang="x-none" sz="4000" smtClean="0"/>
              <a:t>неких</a:t>
            </a:r>
            <a:r>
              <a:rPr lang="sr-Latn-CS" sz="4000" dirty="0" smtClean="0"/>
              <a:t> </a:t>
            </a:r>
            <a:r>
              <a:rPr lang="x-none" sz="4000" smtClean="0"/>
              <a:t>лекова</a:t>
            </a:r>
            <a:r>
              <a:rPr lang="sr-Cyrl-RS" sz="4000" dirty="0" smtClean="0"/>
              <a:t> или супстанци</a:t>
            </a:r>
            <a:r>
              <a:rPr lang="sr-Latn-CS" sz="4000" dirty="0" smtClean="0"/>
              <a:t> (</a:t>
            </a:r>
            <a:r>
              <a:rPr lang="x-none" sz="4000" dirty="0" smtClean="0"/>
              <a:t>нпр</a:t>
            </a:r>
            <a:r>
              <a:rPr lang="sr-Latn-CS" sz="4000" dirty="0" smtClean="0"/>
              <a:t>. </a:t>
            </a:r>
            <a:r>
              <a:rPr lang="x-none" sz="4000" dirty="0" smtClean="0">
                <a:solidFill>
                  <a:srgbClr val="FF0000"/>
                </a:solidFill>
              </a:rPr>
              <a:t>етанола</a:t>
            </a:r>
            <a:r>
              <a:rPr lang="sr-Latn-CS" sz="4000" dirty="0" smtClean="0"/>
              <a:t>) </a:t>
            </a:r>
            <a:r>
              <a:rPr lang="x-none" sz="4000" dirty="0" smtClean="0"/>
              <a:t>у</a:t>
            </a:r>
            <a:r>
              <a:rPr lang="sr-Latn-CS" sz="4000" dirty="0" smtClean="0"/>
              <a:t> </a:t>
            </a:r>
            <a:r>
              <a:rPr lang="x-none" sz="4000" dirty="0" smtClean="0"/>
              <a:t>било</a:t>
            </a:r>
            <a:r>
              <a:rPr lang="sr-Latn-CS" sz="4000" dirty="0" smtClean="0"/>
              <a:t> </a:t>
            </a:r>
            <a:r>
              <a:rPr lang="x-none" sz="4000" dirty="0" smtClean="0"/>
              <a:t>ком</a:t>
            </a:r>
            <a:r>
              <a:rPr lang="sr-Latn-CS" sz="4000" dirty="0" smtClean="0"/>
              <a:t> </a:t>
            </a:r>
            <a:r>
              <a:rPr lang="x-none" sz="4000" dirty="0" smtClean="0"/>
              <a:t>стадијуму</a:t>
            </a:r>
            <a:r>
              <a:rPr lang="sr-Latn-CS" sz="4000" dirty="0" smtClean="0"/>
              <a:t> </a:t>
            </a:r>
            <a:r>
              <a:rPr lang="x-none" sz="4000" dirty="0" smtClean="0"/>
              <a:t>трудноће</a:t>
            </a:r>
            <a:r>
              <a:rPr lang="sr-Latn-CS" sz="4000" dirty="0" smtClean="0"/>
              <a:t>. </a:t>
            </a:r>
            <a:endParaRPr lang="sr-Cyrl-RS" sz="4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sr-Cyrl-RS" sz="4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sz="4000" smtClean="0"/>
              <a:t>Спољашње</a:t>
            </a:r>
            <a:r>
              <a:rPr lang="sr-Latn-CS" sz="4000" dirty="0" smtClean="0"/>
              <a:t> </a:t>
            </a:r>
            <a:r>
              <a:rPr lang="x-none" sz="4000" dirty="0" smtClean="0"/>
              <a:t>гениталије</a:t>
            </a:r>
            <a:r>
              <a:rPr lang="sr-Latn-CS" sz="4000" dirty="0" smtClean="0"/>
              <a:t> </a:t>
            </a:r>
            <a:r>
              <a:rPr lang="x-none" sz="4000" dirty="0" smtClean="0"/>
              <a:t>настављају</a:t>
            </a:r>
            <a:r>
              <a:rPr lang="sr-Latn-CS" sz="4000" dirty="0" smtClean="0"/>
              <a:t> </a:t>
            </a:r>
            <a:r>
              <a:rPr lang="x-none" sz="4000" dirty="0" smtClean="0"/>
              <a:t>да</a:t>
            </a:r>
            <a:r>
              <a:rPr lang="sr-Latn-CS" sz="4000" dirty="0" smtClean="0"/>
              <a:t> </a:t>
            </a:r>
            <a:r>
              <a:rPr lang="x-none" sz="4000" dirty="0" smtClean="0"/>
              <a:t>се</a:t>
            </a:r>
            <a:r>
              <a:rPr lang="sr-Latn-CS" sz="4000" dirty="0" smtClean="0"/>
              <a:t> </a:t>
            </a:r>
            <a:r>
              <a:rPr lang="x-none" sz="4000" dirty="0" smtClean="0"/>
              <a:t>развијају</a:t>
            </a:r>
            <a:r>
              <a:rPr lang="sr-Latn-CS" sz="4000" dirty="0" smtClean="0"/>
              <a:t> </a:t>
            </a:r>
            <a:r>
              <a:rPr lang="x-none" sz="4000" dirty="0" smtClean="0"/>
              <a:t>од</a:t>
            </a:r>
            <a:r>
              <a:rPr lang="sr-Latn-CS" sz="4000" dirty="0" smtClean="0"/>
              <a:t> 7. </a:t>
            </a:r>
            <a:r>
              <a:rPr lang="x-none" sz="4000" smtClean="0"/>
              <a:t>недеље</a:t>
            </a:r>
            <a:r>
              <a:rPr lang="sr-Latn-CS" sz="4000" dirty="0" smtClean="0"/>
              <a:t> </a:t>
            </a:r>
            <a:r>
              <a:rPr lang="x-none" sz="4000" dirty="0" smtClean="0"/>
              <a:t>до</a:t>
            </a:r>
            <a:r>
              <a:rPr lang="sr-Latn-CS" sz="4000" dirty="0" smtClean="0"/>
              <a:t> </a:t>
            </a:r>
            <a:r>
              <a:rPr lang="x-none" sz="4000" dirty="0" smtClean="0"/>
              <a:t>краја</a:t>
            </a:r>
            <a:r>
              <a:rPr lang="sr-Latn-CS" sz="4000" dirty="0" smtClean="0"/>
              <a:t> </a:t>
            </a:r>
            <a:r>
              <a:rPr lang="x-none" sz="4000" dirty="0" smtClean="0"/>
              <a:t>трудноће</a:t>
            </a:r>
            <a:r>
              <a:rPr lang="sr-Latn-CS" sz="4000" dirty="0" smtClean="0"/>
              <a:t>. </a:t>
            </a:r>
            <a:endParaRPr lang="sr-Cyrl-RS" sz="4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sz="4000" smtClean="0">
                <a:solidFill>
                  <a:srgbClr val="FF0000"/>
                </a:solidFill>
              </a:rPr>
              <a:t>Даназол</a:t>
            </a:r>
            <a:r>
              <a:rPr lang="sr-Cyrl-RS" sz="4000" dirty="0" smtClean="0"/>
              <a:t> (има </a:t>
            </a:r>
            <a:r>
              <a:rPr lang="x-none" sz="4000" smtClean="0"/>
              <a:t>слабо</a:t>
            </a:r>
            <a:r>
              <a:rPr lang="sr-Latn-CS" sz="4000" dirty="0" smtClean="0"/>
              <a:t> </a:t>
            </a:r>
            <a:r>
              <a:rPr lang="x-none" sz="4000" smtClean="0"/>
              <a:t>андрогено</a:t>
            </a:r>
            <a:r>
              <a:rPr lang="sr-Latn-CS" sz="4000" dirty="0" smtClean="0"/>
              <a:t> </a:t>
            </a:r>
            <a:r>
              <a:rPr lang="x-none" sz="4000" smtClean="0"/>
              <a:t>дејств</a:t>
            </a:r>
            <a:r>
              <a:rPr lang="sr-Cyrl-RS" sz="4000" dirty="0" smtClean="0"/>
              <a:t>о)</a:t>
            </a:r>
            <a:r>
              <a:rPr lang="sr-Latn-CS" sz="4000" dirty="0" smtClean="0"/>
              <a:t> </a:t>
            </a:r>
            <a:r>
              <a:rPr lang="x-none" sz="4000" dirty="0" smtClean="0"/>
              <a:t>може</a:t>
            </a:r>
            <a:r>
              <a:rPr lang="sr-Latn-CS" sz="4000" dirty="0" smtClean="0"/>
              <a:t> </a:t>
            </a:r>
            <a:r>
              <a:rPr lang="x-none" sz="4000" dirty="0" smtClean="0"/>
              <a:t>довести</a:t>
            </a:r>
            <a:r>
              <a:rPr lang="sr-Latn-CS" sz="4000" dirty="0" smtClean="0"/>
              <a:t> </a:t>
            </a:r>
            <a:r>
              <a:rPr lang="x-none" sz="4000" dirty="0" smtClean="0"/>
              <a:t>до</a:t>
            </a:r>
            <a:r>
              <a:rPr lang="sr-Latn-CS" sz="4000" dirty="0" smtClean="0"/>
              <a:t> </a:t>
            </a:r>
            <a:r>
              <a:rPr lang="x-none" sz="4000" dirty="0" smtClean="0"/>
              <a:t>вирилизације</a:t>
            </a:r>
            <a:r>
              <a:rPr lang="sr-Latn-CS" sz="4000" dirty="0" smtClean="0"/>
              <a:t> </a:t>
            </a:r>
            <a:r>
              <a:rPr lang="x-none" sz="4000" smtClean="0"/>
              <a:t>женског</a:t>
            </a:r>
            <a:r>
              <a:rPr lang="sr-Latn-CS" sz="4000" dirty="0" smtClean="0"/>
              <a:t> </a:t>
            </a:r>
            <a:r>
              <a:rPr lang="x-none" sz="4000" smtClean="0"/>
              <a:t>плода</a:t>
            </a:r>
            <a:r>
              <a:rPr lang="sr-Cyrl-RS" sz="4000" dirty="0" smtClean="0"/>
              <a:t>. </a:t>
            </a:r>
            <a:r>
              <a:rPr lang="x-none" sz="4000" smtClean="0"/>
              <a:t>Насупрот</a:t>
            </a:r>
            <a:r>
              <a:rPr lang="sr-Latn-CS" sz="4000" dirty="0" smtClean="0"/>
              <a:t> </a:t>
            </a:r>
            <a:r>
              <a:rPr lang="x-none" sz="4000" dirty="0" smtClean="0"/>
              <a:t>даназолу</a:t>
            </a:r>
            <a:r>
              <a:rPr lang="sr-Latn-CS" sz="4000" dirty="0" smtClean="0"/>
              <a:t>, </a:t>
            </a:r>
            <a:r>
              <a:rPr lang="x-none" sz="4000" dirty="0" smtClean="0"/>
              <a:t>лекови</a:t>
            </a:r>
            <a:r>
              <a:rPr lang="sr-Latn-CS" sz="4000" dirty="0" smtClean="0"/>
              <a:t> </a:t>
            </a:r>
            <a:r>
              <a:rPr lang="x-none" sz="4000" dirty="0" smtClean="0"/>
              <a:t>који</a:t>
            </a:r>
            <a:r>
              <a:rPr lang="sr-Latn-CS" sz="4000" dirty="0" smtClean="0"/>
              <a:t> </a:t>
            </a:r>
            <a:r>
              <a:rPr lang="x-none" sz="4000" dirty="0" smtClean="0"/>
              <a:t>имају</a:t>
            </a:r>
            <a:r>
              <a:rPr lang="sr-Latn-CS" sz="4000" dirty="0" smtClean="0"/>
              <a:t> </a:t>
            </a:r>
            <a:r>
              <a:rPr lang="x-none" sz="4000" dirty="0" smtClean="0"/>
              <a:t>антиандрогене</a:t>
            </a:r>
            <a:r>
              <a:rPr lang="sr-Latn-CS" sz="4000" dirty="0" smtClean="0"/>
              <a:t> </a:t>
            </a:r>
            <a:r>
              <a:rPr lang="x-none" sz="4000" dirty="0" smtClean="0"/>
              <a:t>карактеристике</a:t>
            </a:r>
            <a:r>
              <a:rPr lang="sr-Latn-CS" sz="4000" dirty="0" smtClean="0"/>
              <a:t>, </a:t>
            </a:r>
            <a:r>
              <a:rPr lang="x-none" sz="4000" dirty="0" smtClean="0"/>
              <a:t>нпр. </a:t>
            </a:r>
            <a:r>
              <a:rPr lang="x-none" sz="4000" dirty="0" smtClean="0">
                <a:solidFill>
                  <a:srgbClr val="FF0000"/>
                </a:solidFill>
              </a:rPr>
              <a:t>спиронолактон</a:t>
            </a:r>
            <a:r>
              <a:rPr lang="sr-Latn-CS" sz="4000" dirty="0" smtClean="0"/>
              <a:t> </a:t>
            </a:r>
            <a:r>
              <a:rPr lang="x-none" sz="4000" dirty="0" smtClean="0"/>
              <a:t>и</a:t>
            </a:r>
            <a:r>
              <a:rPr lang="sr-Latn-CS" sz="4000" dirty="0" smtClean="0"/>
              <a:t> </a:t>
            </a:r>
            <a:r>
              <a:rPr lang="x-none" sz="4000" dirty="0" smtClean="0">
                <a:solidFill>
                  <a:srgbClr val="FF0000"/>
                </a:solidFill>
              </a:rPr>
              <a:t>ципротеронацетат</a:t>
            </a:r>
            <a:r>
              <a:rPr lang="x-none" sz="4000" dirty="0" smtClean="0"/>
              <a:t> могу</a:t>
            </a:r>
            <a:r>
              <a:rPr lang="sr-Latn-CS" sz="4000" dirty="0" smtClean="0"/>
              <a:t> </a:t>
            </a:r>
            <a:r>
              <a:rPr lang="x-none" sz="4000" dirty="0" smtClean="0"/>
              <a:t>довести</a:t>
            </a:r>
            <a:r>
              <a:rPr lang="sr-Latn-CS" sz="4000" dirty="0" smtClean="0"/>
              <a:t> </a:t>
            </a:r>
            <a:r>
              <a:rPr lang="x-none" sz="4000" dirty="0" smtClean="0"/>
              <a:t>до</a:t>
            </a:r>
            <a:r>
              <a:rPr lang="sr-Latn-CS" sz="4000" dirty="0" smtClean="0"/>
              <a:t> </a:t>
            </a:r>
            <a:r>
              <a:rPr lang="x-none" sz="4000" dirty="0" smtClean="0"/>
              <a:t>феминизације</a:t>
            </a:r>
            <a:r>
              <a:rPr lang="sr-Latn-CS" sz="4000" dirty="0" smtClean="0"/>
              <a:t> </a:t>
            </a:r>
            <a:r>
              <a:rPr lang="x-none" sz="4000" dirty="0" smtClean="0"/>
              <a:t>мушког</a:t>
            </a:r>
            <a:r>
              <a:rPr lang="sr-Latn-CS" sz="4000" dirty="0" smtClean="0"/>
              <a:t> </a:t>
            </a:r>
            <a:r>
              <a:rPr lang="x-none" sz="4000" dirty="0" smtClean="0"/>
              <a:t>плода</a:t>
            </a:r>
            <a:r>
              <a:rPr lang="sr-Latn-CS" sz="4000" dirty="0" smtClean="0"/>
              <a:t>. </a:t>
            </a:r>
            <a:endParaRPr lang="en-US" sz="4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4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93" name="Rectangle 25"/>
          <p:cNvSpPr>
            <a:spLocks noGrp="1"/>
          </p:cNvSpPr>
          <p:nvPr>
            <p:ph type="title"/>
          </p:nvPr>
        </p:nvSpPr>
        <p:spPr>
          <a:xfrm>
            <a:off x="250825" y="476250"/>
            <a:ext cx="8229600" cy="1066800"/>
          </a:xfrm>
        </p:spPr>
        <p:txBody>
          <a:bodyPr/>
          <a:lstStyle/>
          <a:p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трудноћи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8410" name="Group 42"/>
          <p:cNvGraphicFramePr>
            <a:graphicFrameLocks noGrp="1"/>
          </p:cNvGraphicFramePr>
          <p:nvPr>
            <p:ph idx="1"/>
          </p:nvPr>
        </p:nvGraphicFramePr>
        <p:xfrm>
          <a:off x="251520" y="3645024"/>
          <a:ext cx="8712968" cy="2952328"/>
        </p:xfrm>
        <a:graphic>
          <a:graphicData uri="http://schemas.openxmlformats.org/drawingml/2006/table">
            <a:tbl>
              <a:tblPr/>
              <a:tblGrid>
                <a:gridCol w="4177451"/>
                <a:gridCol w="4535517"/>
              </a:tblGrid>
              <a:tr h="322892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Ефекат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800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Алкохол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барбитурати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наркотици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Апстиненцијални синдром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Анестетици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хипнотици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седативи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наркотици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Депресија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дисања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024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Антикоагуланси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антималарици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ацетилсалицилна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киселина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Хематолошки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поремећаји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Бензодиазепини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литијум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фенотиазини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Неуролошки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поремећаји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	</a:t>
                      </a:r>
                    </a:p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652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Пропранолол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сулфонамиди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Метаболички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поремећаји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700808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Коришћење лекова у 3. триместру трудноће може имати утицаја и на сам ток и исход порођаја</a:t>
            </a:r>
          </a:p>
          <a:p>
            <a:pPr marL="8229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Нпр. узимање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НСАИЛ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може изазвати повећано крварење на порођају или чак одлагање почетка порођаја, због снижене концентрације простагландина и превременог затварања дуктуса артериозуса.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Нежељена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примењених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непосредно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412875"/>
            <a:ext cx="8785225" cy="5256213"/>
          </a:xfrm>
        </p:spPr>
        <p:txBody>
          <a:bodyPr>
            <a:normAutofit fontScale="25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SzPct val="139000"/>
              <a:defRPr/>
            </a:pP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Осим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урођених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анатомских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малформација које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су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евидентне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на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рођењу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токсични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ефекти </a:t>
            </a:r>
            <a:r>
              <a:rPr lang="x-none" sz="7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интраутерине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Cyrl-R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из</a:t>
            </a:r>
            <a:r>
              <a:rPr lang="x-none" sz="7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л</a:t>
            </a:r>
            <a:r>
              <a:rPr lang="sr-Cyrl-R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ожености л</a:t>
            </a:r>
            <a:r>
              <a:rPr lang="x-none" sz="7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ековима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могу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се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манифестовати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касније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током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живота</a:t>
            </a:r>
            <a:r>
              <a:rPr lang="x-none" sz="7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endParaRPr lang="sr-Cyrl-RS" sz="7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SzPct val="139000"/>
              <a:defRPr/>
            </a:pPr>
            <a:r>
              <a:rPr lang="x-none" sz="7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Пример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одложеног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ефекта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је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интраутер</a:t>
            </a:r>
            <a:r>
              <a:rPr lang="sr-Cyrl-R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</a:t>
            </a:r>
            <a:r>
              <a:rPr lang="x-none" sz="7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но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излагање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женских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фетуса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диетилстилбестролу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који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може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изазвати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појаву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карцинома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вагине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након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x-none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пубертета.</a:t>
            </a:r>
            <a:r>
              <a:rPr lang="en-US" sz="7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x-none" sz="7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SzPct val="139000"/>
              <a:buFont typeface="Georgia"/>
              <a:buNone/>
              <a:defRPr/>
            </a:pPr>
            <a:endParaRPr lang="x-none" sz="55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SzPct val="139000"/>
              <a:buFont typeface="Wingdings" pitchFamily="2" charset="2"/>
              <a:buChar char="Ø"/>
              <a:defRPr/>
            </a:pPr>
            <a:r>
              <a:rPr lang="x-none" sz="8000" dirty="0" smtClean="0"/>
              <a:t>Неки</a:t>
            </a:r>
            <a:r>
              <a:rPr lang="en-US" sz="8000" dirty="0" smtClean="0"/>
              <a:t> </a:t>
            </a:r>
            <a:r>
              <a:rPr lang="x-none" sz="8000" dirty="0" smtClean="0"/>
              <a:t>познати</a:t>
            </a:r>
            <a:r>
              <a:rPr lang="en-US" sz="8000" dirty="0" smtClean="0"/>
              <a:t> (</a:t>
            </a:r>
            <a:r>
              <a:rPr lang="x-none" sz="8000" dirty="0" smtClean="0"/>
              <a:t>доказани</a:t>
            </a:r>
            <a:r>
              <a:rPr lang="en-US" sz="8000" dirty="0" smtClean="0"/>
              <a:t>) </a:t>
            </a:r>
            <a:r>
              <a:rPr lang="x-none" sz="8000" dirty="0" smtClean="0"/>
              <a:t>тератогени: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8000" dirty="0" smtClean="0">
                <a:solidFill>
                  <a:schemeClr val="tx1"/>
                </a:solidFill>
              </a:rPr>
              <a:t>• </a:t>
            </a:r>
            <a:r>
              <a:rPr lang="x-none" sz="7600" smtClean="0">
                <a:solidFill>
                  <a:schemeClr val="tx1"/>
                </a:solidFill>
              </a:rPr>
              <a:t>талидомид</a:t>
            </a:r>
            <a:r>
              <a:rPr lang="sr-Cyrl-RS" sz="7600" dirty="0" smtClean="0">
                <a:solidFill>
                  <a:schemeClr val="tx1"/>
                </a:solidFill>
              </a:rPr>
              <a:t>                      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варфарин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пенициламин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smtClean="0">
                <a:solidFill>
                  <a:schemeClr val="tx1"/>
                </a:solidFill>
              </a:rPr>
              <a:t>фенитоин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валпроат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цитостатици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ретиноиди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АЦЕ</a:t>
            </a:r>
            <a:r>
              <a:rPr lang="en-US" sz="7600" dirty="0" smtClean="0">
                <a:solidFill>
                  <a:schemeClr val="tx1"/>
                </a:solidFill>
              </a:rPr>
              <a:t> </a:t>
            </a:r>
            <a:r>
              <a:rPr lang="x-none" sz="7600" dirty="0" smtClean="0">
                <a:solidFill>
                  <a:schemeClr val="tx1"/>
                </a:solidFill>
              </a:rPr>
              <a:t>инхибитори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андрогени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мисопростол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флуконазол</a:t>
            </a:r>
            <a:endParaRPr lang="en-US" sz="76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r>
              <a:rPr lang="en-US" sz="7600" dirty="0" smtClean="0">
                <a:solidFill>
                  <a:schemeClr val="tx1"/>
                </a:solidFill>
              </a:rPr>
              <a:t>• </a:t>
            </a:r>
            <a:r>
              <a:rPr lang="x-none" sz="7600" dirty="0" smtClean="0">
                <a:solidFill>
                  <a:schemeClr val="tx1"/>
                </a:solidFill>
              </a:rPr>
              <a:t>етанол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sz="5500" dirty="0" smtClean="0">
              <a:solidFill>
                <a:schemeClr val="tx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444208" y="41490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76056" y="306896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772816"/>
          <a:ext cx="8229600" cy="4673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416"/>
                <a:gridCol w="7571184"/>
              </a:tblGrid>
              <a:tr h="452232">
                <a:tc gridSpan="2">
                  <a:txBody>
                    <a:bodyPr/>
                    <a:lstStyle/>
                    <a:p>
                      <a:pPr algn="ctr"/>
                      <a:r>
                        <a:rPr lang="x-none" sz="1800" b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ФДА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800" b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класификација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800" b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лекова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800" b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800" b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трудноћи</a:t>
                      </a:r>
                      <a:endParaRPr lang="en-US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3125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/>
                        <a:t>А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Нема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ризика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фетус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адекватне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добро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контролисане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студије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показале су да је примена током целе трудноће безбедна)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0867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/>
                        <a:t>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Студије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животињама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нису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показале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штетно дејство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али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нема контролисаних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студија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на људима, или, лекови који на животињама показују штетно дејство али клиничке студије на трудницама нису показале ризик по плод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/>
                        <a:t>Ц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Студије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животињама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су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показале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нежељена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дејства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фетусу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али нема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контролисаних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студија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на људима, или, нема студија ни на животињама ни на људима (корист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од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примене може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превагнути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упркос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потенцијалном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ризику)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727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/>
                        <a:t>Д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Постоје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докази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ризик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од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оштећења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фетуса, али се лек у случају да је ризик од ускраћивања терапије још већи, може применити.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1783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/>
                        <a:t>Х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Студије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људима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животињама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показале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су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појаву конгениталних аномалија или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је примена лека показала штетно дејство на плод. Ризик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јасно превазилази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потенцијалну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корист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од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примене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лека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pl-PL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x-none" sz="1600" smtClean="0">
                          <a:latin typeface="Times New Roman" pitchFamily="18" charset="0"/>
                          <a:cs typeface="Times New Roman" pitchFamily="18" charset="0"/>
                        </a:rPr>
                        <a:t>трудноћи, па су такви лекови апсолутно контраиндиковани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844824"/>
            <a:ext cx="8964612" cy="5255914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r-Cyrl-CS" sz="2000" dirty="0" smtClean="0"/>
              <a:t>Категорија </a:t>
            </a:r>
            <a:r>
              <a:rPr lang="sr-Cyrl-CS" sz="2000" b="1" dirty="0" smtClean="0"/>
              <a:t>А</a:t>
            </a:r>
            <a:r>
              <a:rPr lang="sr-Cyrl-CS" sz="2000" dirty="0" smtClean="0"/>
              <a:t>: </a:t>
            </a:r>
            <a:r>
              <a:rPr lang="sr-Cyrl-CS" sz="2000" dirty="0" smtClean="0">
                <a:solidFill>
                  <a:srgbClr val="00B050"/>
                </a:solidFill>
              </a:rPr>
              <a:t>фолна киселина </a:t>
            </a:r>
            <a:r>
              <a:rPr lang="sr-Cyrl-CS" sz="2000" dirty="0" smtClean="0"/>
              <a:t>(&lt;0,5 </a:t>
            </a:r>
            <a:r>
              <a:rPr lang="sr-Latn-CS" sz="2000" dirty="0" smtClean="0"/>
              <a:t>mg</a:t>
            </a:r>
            <a:r>
              <a:rPr lang="x-none" sz="2000" dirty="0" smtClean="0"/>
              <a:t>), </a:t>
            </a:r>
            <a:r>
              <a:rPr lang="x-none" sz="2000" dirty="0" smtClean="0">
                <a:solidFill>
                  <a:srgbClr val="00B050"/>
                </a:solidFill>
              </a:rPr>
              <a:t>гвожђе</a:t>
            </a:r>
            <a:r>
              <a:rPr lang="x-none" sz="2000" dirty="0" smtClean="0"/>
              <a:t> (</a:t>
            </a:r>
            <a:r>
              <a:rPr lang="sr-Cyrl-CS" sz="2000" dirty="0" smtClean="0"/>
              <a:t>&lt;60 </a:t>
            </a:r>
            <a:r>
              <a:rPr lang="sr-Latn-CS" sz="2000" dirty="0" smtClean="0"/>
              <a:t>mg</a:t>
            </a:r>
            <a:r>
              <a:rPr lang="x-none" sz="2000" smtClean="0"/>
              <a:t>) </a:t>
            </a:r>
            <a:endParaRPr lang="sr-Cyrl-RS" sz="2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x-none" sz="2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r-Cyrl-CS" sz="2000" dirty="0" smtClean="0"/>
              <a:t>Категорија </a:t>
            </a:r>
            <a:r>
              <a:rPr lang="sr-Cyrl-CS" sz="2000" b="1" dirty="0" smtClean="0"/>
              <a:t>Б</a:t>
            </a:r>
            <a:r>
              <a:rPr lang="x-none" sz="2000" dirty="0" smtClean="0"/>
              <a:t>: амоксицилин, еритромицин, метронидазол, нистатин, парацетамол, хлорфенамин</a:t>
            </a:r>
            <a:r>
              <a:rPr lang="x-none" sz="2000" smtClean="0"/>
              <a:t>, антацид</a:t>
            </a:r>
            <a:r>
              <a:rPr lang="sr-Cyrl-RS" sz="2000" dirty="0" smtClean="0"/>
              <a:t>и </a:t>
            </a:r>
            <a:r>
              <a:rPr lang="x-none" sz="2000" smtClean="0"/>
              <a:t>(алуминијум </a:t>
            </a:r>
            <a:r>
              <a:rPr lang="x-none" sz="2000" dirty="0" smtClean="0"/>
              <a:t>хидроксид), ранитидин, преднизолон, </a:t>
            </a:r>
            <a:r>
              <a:rPr lang="sr-Cyrl-CS" sz="2000" dirty="0" smtClean="0"/>
              <a:t>метилдопа, далтепарин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sr-Cyrl-CS" sz="2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r-Cyrl-CS" sz="2000" dirty="0" smtClean="0"/>
              <a:t>Категорија </a:t>
            </a:r>
            <a:r>
              <a:rPr lang="sr-Cyrl-CS" sz="2000" b="1" dirty="0" smtClean="0"/>
              <a:t>Ц</a:t>
            </a:r>
            <a:r>
              <a:rPr lang="sr-Cyrl-CS" sz="2000" dirty="0" smtClean="0"/>
              <a:t>:</a:t>
            </a:r>
            <a:r>
              <a:rPr lang="sr-Cyrl-CS" sz="2000" b="1" dirty="0" smtClean="0"/>
              <a:t> </a:t>
            </a:r>
            <a:r>
              <a:rPr lang="sr-Cyrl-CS" sz="2000" dirty="0" smtClean="0"/>
              <a:t>изониазид</a:t>
            </a:r>
            <a:r>
              <a:rPr lang="sr-Cyrl-CS" sz="2000" b="1" dirty="0" smtClean="0"/>
              <a:t>, </a:t>
            </a:r>
            <a:r>
              <a:rPr lang="sr-Cyrl-CS" sz="2000" dirty="0" smtClean="0"/>
              <a:t>гентамицин, фуросемид, дигоксин, адреналин, ефедрин, пропафенон, атенолол, амлодипин, верапамил, хлорпромазин, беклометазон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sr-Cyrl-CS" sz="2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r-Cyrl-CS" sz="2000" dirty="0" smtClean="0"/>
              <a:t>Категорија </a:t>
            </a:r>
            <a:r>
              <a:rPr lang="sr-Cyrl-CS" sz="2000" b="1" dirty="0" smtClean="0"/>
              <a:t>Д</a:t>
            </a:r>
            <a:r>
              <a:rPr lang="sr-Cyrl-CS" sz="2000" dirty="0" smtClean="0"/>
              <a:t>: стрептомицин, амјодарон, фенитоин, валпроат, аспирин (&gt;150 мг/дан), спиронолактон, хидрохлортиазид, лосартан, еналаприл, хидрокортизон, диазепам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sr-Cyrl-CS" sz="2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r-Cyrl-CS" sz="2000" dirty="0" smtClean="0"/>
              <a:t>Категорија </a:t>
            </a:r>
            <a:r>
              <a:rPr lang="sr-Cyrl-CS" sz="2000" b="1" dirty="0" smtClean="0"/>
              <a:t>Х</a:t>
            </a:r>
            <a:r>
              <a:rPr lang="sr-Cyrl-CS" sz="2000" dirty="0" smtClean="0"/>
              <a:t>:</a:t>
            </a:r>
            <a:r>
              <a:rPr lang="x-none" sz="2000" b="1" dirty="0" smtClean="0"/>
              <a:t> </a:t>
            </a:r>
            <a:r>
              <a:rPr lang="sr-Cyrl-CS" sz="2000" dirty="0" smtClean="0">
                <a:solidFill>
                  <a:srgbClr val="FF0000"/>
                </a:solidFill>
              </a:rPr>
              <a:t>варфарин, аценокумарол</a:t>
            </a:r>
            <a:r>
              <a:rPr lang="x-none" sz="2000" smtClean="0">
                <a:solidFill>
                  <a:srgbClr val="FF0000"/>
                </a:solidFill>
              </a:rPr>
              <a:t>, </a:t>
            </a:r>
            <a:r>
              <a:rPr lang="sr-Cyrl-CS" sz="2000" dirty="0" smtClean="0">
                <a:solidFill>
                  <a:srgbClr val="FF0000"/>
                </a:solidFill>
              </a:rPr>
              <a:t>симвастатин, етанол, винкристин, доксорубицин, циклофосфамид, 13-цисретиноична киселина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sz="26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x-none" dirty="0" smtClean="0"/>
          </a:p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x-none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Примена лекова код деце</a:t>
            </a:r>
            <a:endParaRPr lang="en-US" sz="4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700808"/>
            <a:ext cx="8785225" cy="5157192"/>
          </a:xfrm>
        </p:spPr>
        <p:txBody>
          <a:bodyPr>
            <a:normAutofit fontScale="47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x-none" sz="5100" b="1" smtClean="0">
                <a:solidFill>
                  <a:schemeClr val="accent1"/>
                </a:solidFill>
              </a:rPr>
              <a:t>Фармакокинетске</a:t>
            </a:r>
            <a:r>
              <a:rPr lang="sr-Latn-CS" sz="5100" b="1" dirty="0" smtClean="0">
                <a:solidFill>
                  <a:schemeClr val="accent1"/>
                </a:solidFill>
              </a:rPr>
              <a:t>  </a:t>
            </a:r>
            <a:r>
              <a:rPr lang="x-none" sz="5100" b="1" smtClean="0">
                <a:solidFill>
                  <a:schemeClr val="accent1"/>
                </a:solidFill>
              </a:rPr>
              <a:t>промене</a:t>
            </a:r>
            <a:endParaRPr lang="sr-Cyrl-RS" sz="5100" b="1" dirty="0" smtClean="0">
              <a:solidFill>
                <a:schemeClr val="accent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sr-Cyrl-RS" sz="5100" b="1" dirty="0" smtClean="0">
              <a:solidFill>
                <a:schemeClr val="accent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4400" dirty="0" smtClean="0"/>
              <a:t>Плацента не представља значајну баријеру за пролаз лекова.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4400" dirty="0" smtClean="0"/>
              <a:t>Лекови чија је молекулска тежина &lt;400 Далтона пролазе много брже ову баријеру, </a:t>
            </a:r>
            <a:r>
              <a:rPr lang="sr-Cyrl-RS" sz="4400" dirty="0" smtClean="0"/>
              <a:t>у односу на </a:t>
            </a:r>
            <a:r>
              <a:rPr lang="ru-RU" sz="4400" dirty="0" smtClean="0"/>
              <a:t>високо нејонизоване и липофилне лекове.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4400" dirty="0" smtClean="0"/>
              <a:t>Једино </a:t>
            </a:r>
            <a:r>
              <a:rPr lang="ru-RU" sz="4400" dirty="0" smtClean="0">
                <a:solidFill>
                  <a:srgbClr val="00B050"/>
                </a:solidFill>
              </a:rPr>
              <a:t>инсулин</a:t>
            </a:r>
            <a:r>
              <a:rPr lang="ru-RU" sz="4400" dirty="0" smtClean="0"/>
              <a:t> и </a:t>
            </a:r>
            <a:r>
              <a:rPr lang="ru-RU" sz="4400" dirty="0" smtClean="0">
                <a:solidFill>
                  <a:srgbClr val="00B050"/>
                </a:solidFill>
              </a:rPr>
              <a:t>хепарин</a:t>
            </a:r>
            <a:r>
              <a:rPr lang="ru-RU" sz="4400" dirty="0" smtClean="0"/>
              <a:t> (&gt; 400 Далтона) не пролазе кроз плаценту па су безбедни за примену.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4400" dirty="0" smtClean="0"/>
              <a:t>Највећи број лекова пролази кроз плаценту простом дифузијом, а с обзиром да проста дифузија зависи од степена концентрације, серумска концентрација лека у фетусу обично је једнака оној у крви мајке.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sz="4400" dirty="0" smtClean="0"/>
          </a:p>
          <a:p>
            <a:r>
              <a:rPr lang="en-US" sz="4400" b="1" dirty="0" err="1" smtClean="0"/>
              <a:t>Ингестија</a:t>
            </a:r>
            <a:r>
              <a:rPr lang="sr-Latn-CS" sz="4400" b="1" dirty="0" smtClean="0"/>
              <a:t> </a:t>
            </a:r>
            <a:r>
              <a:rPr lang="en-US" sz="4400" b="1" dirty="0" err="1" smtClean="0"/>
              <a:t>лекова</a:t>
            </a:r>
            <a:r>
              <a:rPr lang="en-US" sz="4400" b="1" dirty="0" smtClean="0"/>
              <a:t>- </a:t>
            </a:r>
            <a:r>
              <a:rPr lang="en-US" sz="4400" dirty="0" err="1" smtClean="0"/>
              <a:t>неке</a:t>
            </a:r>
            <a:r>
              <a:rPr lang="sr-Latn-CS" sz="4400" dirty="0" smtClean="0"/>
              <a:t> </a:t>
            </a:r>
            <a:r>
              <a:rPr lang="en-US" sz="4400" dirty="0" err="1" smtClean="0"/>
              <a:t>труднице</a:t>
            </a:r>
            <a:r>
              <a:rPr lang="sr-Latn-CS" sz="4400" dirty="0" smtClean="0"/>
              <a:t> </a:t>
            </a:r>
            <a:r>
              <a:rPr lang="en-US" sz="4400" dirty="0" err="1" smtClean="0"/>
              <a:t>не</a:t>
            </a:r>
            <a:r>
              <a:rPr lang="sr-Latn-CS" sz="4400" dirty="0" smtClean="0"/>
              <a:t> </a:t>
            </a:r>
            <a:r>
              <a:rPr lang="en-US" sz="4400" dirty="0" err="1" smtClean="0"/>
              <a:t>могу</a:t>
            </a:r>
            <a:r>
              <a:rPr lang="sr-Latn-CS" sz="4400" dirty="0" smtClean="0"/>
              <a:t> </a:t>
            </a:r>
            <a:r>
              <a:rPr lang="en-US" sz="4400" dirty="0" err="1" smtClean="0"/>
              <a:t>да</a:t>
            </a:r>
            <a:r>
              <a:rPr lang="sr-Latn-CS" sz="4400" dirty="0" smtClean="0"/>
              <a:t> </a:t>
            </a:r>
            <a:r>
              <a:rPr lang="en-US" sz="4400" dirty="0" err="1" smtClean="0"/>
              <a:t>узимају</a:t>
            </a:r>
            <a:r>
              <a:rPr lang="sr-Latn-CS" sz="4400" dirty="0" smtClean="0"/>
              <a:t> </a:t>
            </a:r>
            <a:r>
              <a:rPr lang="en-US" sz="4400" dirty="0" err="1" smtClean="0"/>
              <a:t>лекове</a:t>
            </a:r>
            <a:r>
              <a:rPr lang="sr-Latn-CS" sz="4400" dirty="0" smtClean="0"/>
              <a:t> </a:t>
            </a:r>
            <a:r>
              <a:rPr lang="en-US" sz="4400" dirty="0" err="1" smtClean="0"/>
              <a:t>перорално</a:t>
            </a:r>
            <a:r>
              <a:rPr lang="sr-Latn-CS" sz="4400" dirty="0" smtClean="0"/>
              <a:t> </a:t>
            </a:r>
            <a:r>
              <a:rPr lang="en-US" sz="4400" dirty="0" err="1" smtClean="0"/>
              <a:t>због</a:t>
            </a:r>
            <a:r>
              <a:rPr lang="sr-Latn-CS" sz="4400" dirty="0" smtClean="0"/>
              <a:t> </a:t>
            </a:r>
            <a:r>
              <a:rPr lang="en-US" sz="4400" dirty="0" err="1" smtClean="0"/>
              <a:t>мучнине</a:t>
            </a:r>
            <a:r>
              <a:rPr lang="sr-Latn-CS" sz="4400" dirty="0" smtClean="0"/>
              <a:t> </a:t>
            </a:r>
            <a:r>
              <a:rPr lang="en-US" sz="4400" dirty="0" smtClean="0"/>
              <a:t>и</a:t>
            </a:r>
            <a:r>
              <a:rPr lang="sr-Latn-CS" sz="4400" dirty="0" smtClean="0"/>
              <a:t> </a:t>
            </a:r>
            <a:r>
              <a:rPr lang="en-US" sz="4400" dirty="0" err="1" smtClean="0"/>
              <a:t>повраћања</a:t>
            </a:r>
            <a:endParaRPr lang="sr-Cyrl-RS" sz="4400" dirty="0" smtClean="0"/>
          </a:p>
          <a:p>
            <a:pPr>
              <a:buNone/>
            </a:pPr>
            <a:endParaRPr lang="en-US" sz="4400" dirty="0" smtClean="0"/>
          </a:p>
          <a:p>
            <a:r>
              <a:rPr lang="en-US" sz="4400" b="1" dirty="0" err="1" smtClean="0"/>
              <a:t>Апсорпција</a:t>
            </a:r>
            <a:r>
              <a:rPr lang="en-US" sz="4400" b="1" dirty="0" smtClean="0"/>
              <a:t>- </a:t>
            </a:r>
            <a:r>
              <a:rPr lang="en-US" sz="4400" dirty="0" err="1" smtClean="0"/>
              <a:t>мотилитет</a:t>
            </a:r>
            <a:r>
              <a:rPr lang="sr-Latn-CS" sz="4400" dirty="0" smtClean="0"/>
              <a:t> </a:t>
            </a:r>
            <a:r>
              <a:rPr lang="en-US" sz="4400" dirty="0" err="1" smtClean="0"/>
              <a:t>желуца</a:t>
            </a:r>
            <a:r>
              <a:rPr lang="sr-Latn-CS" sz="4400" dirty="0" smtClean="0"/>
              <a:t> </a:t>
            </a:r>
            <a:r>
              <a:rPr lang="en-US" sz="4400" dirty="0" smtClean="0"/>
              <a:t>и</a:t>
            </a:r>
            <a:r>
              <a:rPr lang="sr-Latn-CS" sz="4400" dirty="0" smtClean="0"/>
              <a:t> </a:t>
            </a:r>
            <a:r>
              <a:rPr lang="en-US" sz="4400" dirty="0" err="1" smtClean="0"/>
              <a:t>црева</a:t>
            </a:r>
            <a:r>
              <a:rPr lang="sr-Latn-CS" sz="4400" dirty="0" smtClean="0"/>
              <a:t> </a:t>
            </a:r>
            <a:r>
              <a:rPr lang="en-US" sz="4400" dirty="0" err="1" smtClean="0"/>
              <a:t>умањен</a:t>
            </a:r>
            <a:r>
              <a:rPr lang="sr-Latn-CS" sz="4400" dirty="0" smtClean="0"/>
              <a:t> </a:t>
            </a:r>
            <a:r>
              <a:rPr lang="en-US" sz="4400" dirty="0" err="1" smtClean="0"/>
              <a:t>је</a:t>
            </a:r>
            <a:r>
              <a:rPr lang="sr-Latn-CS" sz="4400" dirty="0" smtClean="0"/>
              <a:t> </a:t>
            </a:r>
            <a:r>
              <a:rPr lang="en-US" sz="4400" dirty="0" err="1" smtClean="0"/>
              <a:t>током</a:t>
            </a:r>
            <a:r>
              <a:rPr lang="sr-Latn-CS" sz="4400" dirty="0" smtClean="0"/>
              <a:t> </a:t>
            </a:r>
            <a:r>
              <a:rPr lang="en-US" sz="4400" dirty="0" err="1" smtClean="0"/>
              <a:t>трудноће</a:t>
            </a:r>
            <a:r>
              <a:rPr lang="sr-Latn-CS" sz="4400" dirty="0" smtClean="0"/>
              <a:t> </a:t>
            </a:r>
            <a:r>
              <a:rPr lang="en-US" sz="4400" dirty="0" err="1" smtClean="0"/>
              <a:t>што</a:t>
            </a:r>
            <a:r>
              <a:rPr lang="sr-Latn-CS" sz="4400" dirty="0" smtClean="0"/>
              <a:t> </a:t>
            </a:r>
            <a:r>
              <a:rPr lang="en-US" sz="4400" dirty="0" err="1" smtClean="0"/>
              <a:t>успорава</a:t>
            </a:r>
            <a:r>
              <a:rPr lang="sr-Latn-CS" sz="4400" dirty="0" smtClean="0"/>
              <a:t> </a:t>
            </a:r>
            <a:r>
              <a:rPr lang="en-US" sz="4400" dirty="0" err="1" smtClean="0"/>
              <a:t>или</a:t>
            </a:r>
            <a:r>
              <a:rPr lang="sr-Latn-CS" sz="4400" dirty="0" smtClean="0"/>
              <a:t> </a:t>
            </a:r>
            <a:r>
              <a:rPr lang="en-US" sz="4400" dirty="0" err="1" smtClean="0"/>
              <a:t>повећава</a:t>
            </a:r>
            <a:r>
              <a:rPr lang="sr-Latn-CS" sz="4400" dirty="0" smtClean="0"/>
              <a:t> </a:t>
            </a:r>
            <a:r>
              <a:rPr lang="en-US" sz="4400" dirty="0" err="1" smtClean="0"/>
              <a:t>апсорпцију</a:t>
            </a:r>
            <a:endParaRPr lang="en-US" sz="44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44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44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sz="6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196975"/>
            <a:ext cx="8964612" cy="5661025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x-none" sz="3100" b="1" smtClean="0">
                <a:solidFill>
                  <a:schemeClr val="accent1"/>
                </a:solidFill>
              </a:rPr>
              <a:t>Фармакокинетске</a:t>
            </a:r>
            <a:r>
              <a:rPr lang="sr-Latn-CS" sz="3100" b="1" dirty="0" smtClean="0">
                <a:solidFill>
                  <a:schemeClr val="accent1"/>
                </a:solidFill>
              </a:rPr>
              <a:t>  </a:t>
            </a:r>
            <a:r>
              <a:rPr lang="x-none" sz="3100" b="1" smtClean="0">
                <a:solidFill>
                  <a:schemeClr val="accent1"/>
                </a:solidFill>
              </a:rPr>
              <a:t>промене</a:t>
            </a:r>
            <a:endParaRPr lang="sr-Cyrl-RS" sz="3100" b="1" dirty="0" smtClean="0">
              <a:solidFill>
                <a:schemeClr val="accent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3200" dirty="0" smtClean="0">
              <a:solidFill>
                <a:schemeClr val="accent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r-Cyrl-RS" sz="2600" b="1" dirty="0" smtClean="0"/>
              <a:t>Д</a:t>
            </a:r>
            <a:r>
              <a:rPr lang="x-none" sz="2600" b="1" smtClean="0"/>
              <a:t>истрибуциј</a:t>
            </a:r>
            <a:r>
              <a:rPr lang="sr-Cyrl-RS" sz="2600" b="1" dirty="0" smtClean="0"/>
              <a:t>а- </a:t>
            </a:r>
            <a:r>
              <a:rPr lang="en-US" sz="2600" dirty="0" err="1" smtClean="0"/>
              <a:t>ретенција</a:t>
            </a:r>
            <a:r>
              <a:rPr lang="sr-Latn-CS" sz="2600" dirty="0" smtClean="0"/>
              <a:t> 8-9 </a:t>
            </a:r>
            <a:r>
              <a:rPr lang="en-US" sz="2600" dirty="0" smtClean="0"/>
              <a:t>л</a:t>
            </a:r>
            <a:r>
              <a:rPr lang="sr-Latn-CS" sz="2600" dirty="0" smtClean="0"/>
              <a:t> </a:t>
            </a:r>
            <a:r>
              <a:rPr lang="en-US" sz="2600" dirty="0" err="1" smtClean="0"/>
              <a:t>воде</a:t>
            </a:r>
            <a:r>
              <a:rPr lang="sr-Latn-CS" sz="2600" dirty="0" smtClean="0"/>
              <a:t> </a:t>
            </a:r>
            <a:r>
              <a:rPr lang="en-US" sz="2600" dirty="0" smtClean="0"/>
              <a:t>и</a:t>
            </a:r>
            <a:r>
              <a:rPr lang="sr-Latn-CS" sz="2600" dirty="0" smtClean="0"/>
              <a:t> </a:t>
            </a:r>
            <a:r>
              <a:rPr lang="en-US" sz="2600" dirty="0" err="1" smtClean="0"/>
              <a:t>повећање</a:t>
            </a:r>
            <a:r>
              <a:rPr lang="sr-Latn-CS" sz="2600" dirty="0" smtClean="0"/>
              <a:t> </a:t>
            </a:r>
            <a:r>
              <a:rPr lang="en-US" sz="2600" dirty="0" err="1" smtClean="0"/>
              <a:t>масног</a:t>
            </a:r>
            <a:r>
              <a:rPr lang="sr-Latn-CS" sz="2600" dirty="0" smtClean="0"/>
              <a:t> </a:t>
            </a:r>
            <a:r>
              <a:rPr lang="en-US" sz="2600" dirty="0" err="1" smtClean="0"/>
              <a:t>ткива</a:t>
            </a:r>
            <a:r>
              <a:rPr lang="sr-Latn-CS" sz="2600" dirty="0" smtClean="0"/>
              <a:t> </a:t>
            </a:r>
            <a:r>
              <a:rPr lang="en-US" sz="2600" dirty="0" err="1" smtClean="0"/>
              <a:t>за</a:t>
            </a:r>
            <a:r>
              <a:rPr lang="sr-Latn-CS" sz="2600" dirty="0" smtClean="0"/>
              <a:t> 3-3,5 </a:t>
            </a:r>
            <a:r>
              <a:rPr lang="en-US" sz="2600" dirty="0" err="1" smtClean="0"/>
              <a:t>кг</a:t>
            </a:r>
            <a:r>
              <a:rPr lang="sr-Cyrl-RS" sz="2600" dirty="0" smtClean="0"/>
              <a:t>; зато долази до </a:t>
            </a:r>
            <a:r>
              <a:rPr lang="x-none" sz="2600" smtClean="0"/>
              <a:t>повећања</a:t>
            </a:r>
            <a:r>
              <a:rPr lang="sr-Latn-CS" sz="2600" dirty="0" smtClean="0"/>
              <a:t> </a:t>
            </a:r>
            <a:r>
              <a:rPr lang="sr-Latn-RS" sz="2600" dirty="0" smtClean="0"/>
              <a:t>V</a:t>
            </a:r>
            <a:r>
              <a:rPr lang="sr-Latn-RS" sz="2600" baseline="-25000" dirty="0" smtClean="0"/>
              <a:t>d</a:t>
            </a:r>
            <a:r>
              <a:rPr lang="sr-Latn-RS" sz="2600" dirty="0" smtClean="0"/>
              <a:t> </a:t>
            </a:r>
            <a:r>
              <a:rPr lang="sr-Cyrl-RS" sz="2600" dirty="0" smtClean="0"/>
              <a:t>м</a:t>
            </a:r>
            <a:r>
              <a:rPr lang="x-none" sz="2600" smtClean="0"/>
              <a:t>ногих</a:t>
            </a:r>
            <a:r>
              <a:rPr lang="sr-Latn-CS" sz="2600" dirty="0" smtClean="0"/>
              <a:t> </a:t>
            </a:r>
            <a:r>
              <a:rPr lang="x-none" sz="2600" dirty="0" smtClean="0"/>
              <a:t>лекова</a:t>
            </a:r>
            <a:r>
              <a:rPr lang="sr-Latn-CS" sz="2600" dirty="0" smtClean="0"/>
              <a:t>, </a:t>
            </a:r>
            <a:r>
              <a:rPr lang="x-none" sz="2600" dirty="0" smtClean="0"/>
              <a:t>па</a:t>
            </a:r>
            <a:r>
              <a:rPr lang="sr-Latn-CS" sz="2600" dirty="0" smtClean="0"/>
              <a:t> </a:t>
            </a:r>
            <a:r>
              <a:rPr lang="x-none" sz="2600" dirty="0" smtClean="0"/>
              <a:t>је</a:t>
            </a:r>
            <a:r>
              <a:rPr lang="sr-Latn-CS" sz="2600" dirty="0" smtClean="0"/>
              <a:t> </a:t>
            </a:r>
            <a:r>
              <a:rPr lang="x-none" sz="2600" dirty="0" smtClean="0"/>
              <a:t>некад</a:t>
            </a:r>
            <a:r>
              <a:rPr lang="sr-Latn-CS" sz="2600" dirty="0" smtClean="0"/>
              <a:t> </a:t>
            </a:r>
            <a:r>
              <a:rPr lang="x-none" sz="2600" dirty="0" smtClean="0"/>
              <a:t>потребно</a:t>
            </a:r>
            <a:r>
              <a:rPr lang="sr-Latn-CS" sz="2600" dirty="0" smtClean="0"/>
              <a:t> </a:t>
            </a:r>
            <a:r>
              <a:rPr lang="x-none" sz="2600" dirty="0" smtClean="0"/>
              <a:t>повећање</a:t>
            </a:r>
            <a:r>
              <a:rPr lang="sr-Latn-CS" sz="2600" dirty="0" smtClean="0"/>
              <a:t> </a:t>
            </a:r>
            <a:r>
              <a:rPr lang="x-none" sz="2600" dirty="0" smtClean="0"/>
              <a:t>иницијалне</a:t>
            </a:r>
            <a:r>
              <a:rPr lang="sr-Latn-CS" sz="2600" dirty="0" smtClean="0"/>
              <a:t> </a:t>
            </a:r>
            <a:r>
              <a:rPr lang="x-none" sz="2600" dirty="0" smtClean="0"/>
              <a:t>дозе</a:t>
            </a:r>
            <a:r>
              <a:rPr lang="sr-Latn-CS" sz="2600" dirty="0" smtClean="0"/>
              <a:t> </a:t>
            </a:r>
            <a:r>
              <a:rPr lang="x-none" sz="2600" dirty="0" smtClean="0"/>
              <a:t>лека</a:t>
            </a:r>
            <a:r>
              <a:rPr lang="sr-Latn-CS" sz="2600" dirty="0" smtClean="0"/>
              <a:t>. </a:t>
            </a:r>
            <a:endParaRPr lang="sr-Cyrl-RS" sz="2600" dirty="0" smtClean="0"/>
          </a:p>
          <a:p>
            <a:pPr marL="6578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r-Cyrl-RS" b="1" dirty="0" smtClean="0">
                <a:solidFill>
                  <a:schemeClr val="tx1"/>
                </a:solidFill>
              </a:rPr>
              <a:t>в</a:t>
            </a:r>
            <a:r>
              <a:rPr lang="x-none" b="1" smtClean="0">
                <a:solidFill>
                  <a:schemeClr val="tx1"/>
                </a:solidFill>
              </a:rPr>
              <a:t>езивање</a:t>
            </a:r>
            <a:r>
              <a:rPr lang="sr-Latn-CS" b="1" dirty="0" smtClean="0">
                <a:solidFill>
                  <a:schemeClr val="tx1"/>
                </a:solidFill>
              </a:rPr>
              <a:t> </a:t>
            </a:r>
            <a:r>
              <a:rPr lang="x-none" b="1" dirty="0" smtClean="0">
                <a:solidFill>
                  <a:schemeClr val="tx1"/>
                </a:solidFill>
              </a:rPr>
              <a:t>за</a:t>
            </a:r>
            <a:r>
              <a:rPr lang="sr-Latn-CS" b="1" dirty="0" smtClean="0">
                <a:solidFill>
                  <a:schemeClr val="tx1"/>
                </a:solidFill>
              </a:rPr>
              <a:t> </a:t>
            </a:r>
            <a:r>
              <a:rPr lang="x-none" b="1" smtClean="0">
                <a:solidFill>
                  <a:schemeClr val="tx1"/>
                </a:solidFill>
              </a:rPr>
              <a:t>протеине</a:t>
            </a:r>
            <a:r>
              <a:rPr lang="sr-Latn-CS" b="1" dirty="0" smtClean="0">
                <a:solidFill>
                  <a:schemeClr val="tx1"/>
                </a:solidFill>
              </a:rPr>
              <a:t> </a:t>
            </a:r>
            <a:r>
              <a:rPr lang="x-none" b="1" smtClean="0">
                <a:solidFill>
                  <a:schemeClr val="tx1"/>
                </a:solidFill>
              </a:rPr>
              <a:t>плазме</a:t>
            </a:r>
            <a:r>
              <a:rPr lang="sr-Cyrl-RS" b="1" dirty="0" smtClean="0">
                <a:solidFill>
                  <a:schemeClr val="tx1"/>
                </a:solidFill>
              </a:rPr>
              <a:t>- </a:t>
            </a:r>
            <a:r>
              <a:rPr lang="sr-Cyrl-RS" dirty="0" smtClean="0">
                <a:solidFill>
                  <a:schemeClr val="tx1"/>
                </a:solidFill>
              </a:rPr>
              <a:t>к</a:t>
            </a:r>
            <a:r>
              <a:rPr lang="x-none" smtClean="0">
                <a:solidFill>
                  <a:schemeClr val="tx1"/>
                </a:solidFill>
              </a:rPr>
              <a:t>онцентрација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албумина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плазме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значајно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опада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током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трудноће</a:t>
            </a:r>
            <a:r>
              <a:rPr lang="sr-Latn-CS" dirty="0" smtClean="0">
                <a:solidFill>
                  <a:schemeClr val="tx1"/>
                </a:solidFill>
              </a:rPr>
              <a:t>, </a:t>
            </a:r>
            <a:r>
              <a:rPr lang="sr-Cyrl-RS" dirty="0" smtClean="0">
                <a:solidFill>
                  <a:schemeClr val="tx1"/>
                </a:solidFill>
              </a:rPr>
              <a:t>а </a:t>
            </a:r>
            <a:r>
              <a:rPr lang="x-none" smtClean="0">
                <a:solidFill>
                  <a:schemeClr val="tx1"/>
                </a:solidFill>
              </a:rPr>
              <a:t>то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доводи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до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повећања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слободне</a:t>
            </a:r>
            <a:r>
              <a:rPr lang="sr-Latn-CS" dirty="0" smtClean="0">
                <a:solidFill>
                  <a:schemeClr val="tx1"/>
                </a:solidFill>
              </a:rPr>
              <a:t>, </a:t>
            </a:r>
            <a:r>
              <a:rPr lang="x-none" dirty="0" smtClean="0">
                <a:solidFill>
                  <a:schemeClr val="tx1"/>
                </a:solidFill>
              </a:rPr>
              <a:t>невезане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фракције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лека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у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крви</a:t>
            </a:r>
            <a:r>
              <a:rPr lang="sr-Latn-CS" b="1" dirty="0" smtClean="0">
                <a:solidFill>
                  <a:schemeClr val="tx1"/>
                </a:solidFill>
              </a:rPr>
              <a:t>. </a:t>
            </a:r>
            <a:r>
              <a:rPr lang="x-none" smtClean="0">
                <a:solidFill>
                  <a:schemeClr val="tx1"/>
                </a:solidFill>
              </a:rPr>
              <a:t>Препорука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је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x-none" dirty="0" smtClean="0">
                <a:solidFill>
                  <a:schemeClr val="tx1"/>
                </a:solidFill>
              </a:rPr>
              <a:t>да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се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мери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слободна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фракција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лека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у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крви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dirty="0" smtClean="0">
                <a:solidFill>
                  <a:schemeClr val="tx1"/>
                </a:solidFill>
              </a:rPr>
              <a:t>уместо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smtClean="0">
                <a:solidFill>
                  <a:schemeClr val="tx1"/>
                </a:solidFill>
              </a:rPr>
              <a:t>укупне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x-none" smtClean="0">
                <a:solidFill>
                  <a:schemeClr val="tx1"/>
                </a:solidFill>
              </a:rPr>
              <a:t>концентрације</a:t>
            </a:r>
            <a:r>
              <a:rPr lang="sr-Latn-CS" dirty="0" smtClean="0">
                <a:solidFill>
                  <a:schemeClr val="tx1"/>
                </a:solidFill>
              </a:rPr>
              <a:t>.</a:t>
            </a:r>
            <a:endParaRPr lang="sr-Cyrl-RS" dirty="0" smtClean="0">
              <a:solidFill>
                <a:schemeClr val="tx1"/>
              </a:solidFill>
            </a:endParaRPr>
          </a:p>
          <a:p>
            <a:pPr marL="657860" lvl="1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r-Cyrl-RS" sz="2600" b="1" dirty="0" smtClean="0"/>
              <a:t>М</a:t>
            </a:r>
            <a:r>
              <a:rPr lang="x-none" sz="2600" b="1" smtClean="0"/>
              <a:t>етаболизам</a:t>
            </a:r>
            <a:r>
              <a:rPr lang="sr-Latn-CS" sz="2600" dirty="0" smtClean="0"/>
              <a:t> </a:t>
            </a:r>
            <a:r>
              <a:rPr lang="sr-Cyrl-RS" sz="2600" dirty="0" smtClean="0"/>
              <a:t>- </a:t>
            </a:r>
            <a:r>
              <a:rPr lang="x-none" sz="2600" smtClean="0"/>
              <a:t>многих</a:t>
            </a:r>
            <a:r>
              <a:rPr lang="sr-Latn-CS" sz="2600" dirty="0" smtClean="0"/>
              <a:t> </a:t>
            </a:r>
            <a:r>
              <a:rPr lang="x-none" sz="2600" smtClean="0"/>
              <a:t>лекова</a:t>
            </a:r>
            <a:r>
              <a:rPr lang="sr-Latn-CS" sz="2600" dirty="0" smtClean="0"/>
              <a:t> </a:t>
            </a:r>
            <a:r>
              <a:rPr lang="x-none" sz="2600" smtClean="0"/>
              <a:t>је</a:t>
            </a:r>
            <a:r>
              <a:rPr lang="sr-Latn-CS" sz="2600" dirty="0" smtClean="0"/>
              <a:t> </a:t>
            </a:r>
            <a:r>
              <a:rPr lang="x-none" sz="2600" smtClean="0"/>
              <a:t>повећан</a:t>
            </a:r>
            <a:r>
              <a:rPr lang="sr-Latn-CS" sz="2600" dirty="0" smtClean="0"/>
              <a:t> </a:t>
            </a:r>
            <a:r>
              <a:rPr lang="x-none" sz="2600" smtClean="0"/>
              <a:t>током</a:t>
            </a:r>
            <a:r>
              <a:rPr lang="sr-Latn-CS" sz="2600" dirty="0" smtClean="0"/>
              <a:t> </a:t>
            </a:r>
            <a:r>
              <a:rPr lang="x-none" sz="2600" smtClean="0"/>
              <a:t>трудноће</a:t>
            </a:r>
            <a:r>
              <a:rPr lang="sr-Latn-CS" sz="2600" dirty="0" smtClean="0"/>
              <a:t> </a:t>
            </a:r>
            <a:r>
              <a:rPr lang="x-none" sz="2600" smtClean="0"/>
              <a:t>услед</a:t>
            </a:r>
            <a:r>
              <a:rPr lang="sr-Latn-CS" sz="2600" dirty="0" smtClean="0"/>
              <a:t> </a:t>
            </a:r>
            <a:r>
              <a:rPr lang="x-none" sz="2600" smtClean="0"/>
              <a:t>индукције</a:t>
            </a:r>
            <a:r>
              <a:rPr lang="sr-Latn-CS" sz="2600" dirty="0" smtClean="0"/>
              <a:t> </a:t>
            </a:r>
            <a:r>
              <a:rPr lang="x-none" sz="2600" smtClean="0"/>
              <a:t>ензима</a:t>
            </a:r>
            <a:r>
              <a:rPr lang="sr-Latn-CS" sz="2600" dirty="0" smtClean="0"/>
              <a:t> </a:t>
            </a:r>
            <a:r>
              <a:rPr lang="x-none" sz="2600" smtClean="0"/>
              <a:t>јетре</a:t>
            </a:r>
            <a:r>
              <a:rPr lang="sr-Latn-CS" sz="2600" dirty="0" smtClean="0"/>
              <a:t> </a:t>
            </a:r>
            <a:r>
              <a:rPr lang="x-none" sz="2600" smtClean="0"/>
              <a:t>присутним</a:t>
            </a:r>
            <a:r>
              <a:rPr lang="sr-Latn-CS" sz="2600" dirty="0" smtClean="0"/>
              <a:t> </a:t>
            </a:r>
            <a:r>
              <a:rPr lang="x-none" sz="2600" smtClean="0"/>
              <a:t>ендогеним</a:t>
            </a:r>
            <a:r>
              <a:rPr lang="sr-Latn-CS" sz="2600" dirty="0" smtClean="0"/>
              <a:t> </a:t>
            </a:r>
            <a:r>
              <a:rPr lang="x-none" sz="2600" smtClean="0"/>
              <a:t>прогестероном</a:t>
            </a:r>
            <a:r>
              <a:rPr lang="sr-Latn-CS" sz="2600" dirty="0" smtClean="0"/>
              <a:t>. </a:t>
            </a:r>
            <a:endParaRPr lang="sr-Cyrl-RS" sz="26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6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600" b="1" dirty="0" err="1" smtClean="0"/>
              <a:t>Елиминација</a:t>
            </a:r>
            <a:r>
              <a:rPr lang="en-US" sz="2600" b="1" dirty="0" smtClean="0"/>
              <a:t>- </a:t>
            </a:r>
            <a:r>
              <a:rPr lang="en-US" sz="2600" dirty="0" err="1" smtClean="0"/>
              <a:t>убрзана</a:t>
            </a:r>
            <a:r>
              <a:rPr lang="en-US" sz="2600" dirty="0" smtClean="0"/>
              <a:t> </a:t>
            </a:r>
            <a:r>
              <a:rPr lang="en-US" sz="2600" dirty="0" err="1" smtClean="0"/>
              <a:t>је</a:t>
            </a:r>
            <a:r>
              <a:rPr lang="sr-Cyrl-RS" sz="2600" dirty="0" smtClean="0"/>
              <a:t>, јер се </a:t>
            </a:r>
            <a:r>
              <a:rPr lang="x-none" sz="2600" smtClean="0"/>
              <a:t>клиренс</a:t>
            </a:r>
            <a:r>
              <a:rPr lang="sr-Latn-CS" sz="2600" dirty="0" smtClean="0"/>
              <a:t> </a:t>
            </a:r>
            <a:r>
              <a:rPr lang="x-none" sz="2600" smtClean="0"/>
              <a:t>лекова</a:t>
            </a:r>
            <a:r>
              <a:rPr lang="sr-Latn-CS" sz="2600" dirty="0" smtClean="0"/>
              <a:t> </a:t>
            </a:r>
            <a:r>
              <a:rPr lang="x-none" sz="2600" smtClean="0"/>
              <a:t>који</a:t>
            </a:r>
            <a:r>
              <a:rPr lang="sr-Latn-CS" sz="2600" dirty="0" smtClean="0"/>
              <a:t> </a:t>
            </a:r>
            <a:r>
              <a:rPr lang="x-none" sz="2600" smtClean="0"/>
              <a:t>се</a:t>
            </a:r>
            <a:r>
              <a:rPr lang="sr-Latn-CS" sz="2600" dirty="0" smtClean="0"/>
              <a:t> </a:t>
            </a:r>
            <a:r>
              <a:rPr lang="x-none" sz="2600" smtClean="0"/>
              <a:t>излучују</a:t>
            </a:r>
            <a:r>
              <a:rPr lang="sr-Latn-CS" sz="2600" dirty="0" smtClean="0"/>
              <a:t> </a:t>
            </a:r>
            <a:r>
              <a:rPr lang="x-none" sz="2600" smtClean="0"/>
              <a:t>непромењени</a:t>
            </a:r>
            <a:r>
              <a:rPr lang="sr-Latn-CS" sz="2600" dirty="0" smtClean="0"/>
              <a:t> </a:t>
            </a:r>
            <a:r>
              <a:rPr lang="x-none" sz="2600" smtClean="0"/>
              <a:t>преко</a:t>
            </a:r>
            <a:r>
              <a:rPr lang="sr-Latn-CS" sz="2600" dirty="0" smtClean="0"/>
              <a:t> </a:t>
            </a:r>
            <a:r>
              <a:rPr lang="x-none" sz="2600" smtClean="0"/>
              <a:t>бубрега</a:t>
            </a:r>
            <a:r>
              <a:rPr lang="sr-Latn-CS" sz="2600" dirty="0" smtClean="0"/>
              <a:t> (</a:t>
            </a:r>
            <a:r>
              <a:rPr lang="x-none" sz="2600" smtClean="0"/>
              <a:t>нпр.</a:t>
            </a:r>
            <a:r>
              <a:rPr lang="sr-Latn-CS" sz="2600" dirty="0" smtClean="0"/>
              <a:t> </a:t>
            </a:r>
            <a:r>
              <a:rPr lang="x-none" sz="2600" smtClean="0"/>
              <a:t>литијум</a:t>
            </a:r>
            <a:r>
              <a:rPr lang="sr-Latn-CS" sz="2600" dirty="0" smtClean="0"/>
              <a:t>, </a:t>
            </a:r>
            <a:r>
              <a:rPr lang="x-none" sz="2600" smtClean="0"/>
              <a:t>неки</a:t>
            </a:r>
            <a:r>
              <a:rPr lang="sr-Latn-CS" sz="2600" dirty="0" smtClean="0"/>
              <a:t> β-</a:t>
            </a:r>
            <a:r>
              <a:rPr lang="x-none" sz="2600" smtClean="0"/>
              <a:t>лактамски</a:t>
            </a:r>
            <a:r>
              <a:rPr lang="sr-Latn-CS" sz="2600" dirty="0" smtClean="0"/>
              <a:t> </a:t>
            </a:r>
            <a:r>
              <a:rPr lang="x-none" sz="2600" smtClean="0"/>
              <a:t>антибиотици</a:t>
            </a:r>
            <a:r>
              <a:rPr lang="sr-Latn-CS" sz="2600" dirty="0" smtClean="0"/>
              <a:t>) </a:t>
            </a:r>
            <a:r>
              <a:rPr lang="x-none" sz="2600" smtClean="0"/>
              <a:t>повећава</a:t>
            </a:r>
            <a:r>
              <a:rPr lang="sr-Cyrl-RS" sz="2600" dirty="0" smtClean="0"/>
              <a:t> због повећања </a:t>
            </a:r>
            <a:r>
              <a:rPr lang="x-none" sz="2600" smtClean="0"/>
              <a:t>брзин</a:t>
            </a:r>
            <a:r>
              <a:rPr lang="sr-Cyrl-RS" sz="2600" dirty="0" smtClean="0"/>
              <a:t>е </a:t>
            </a:r>
            <a:r>
              <a:rPr lang="x-none" sz="2600" smtClean="0"/>
              <a:t>гломеруларне</a:t>
            </a:r>
            <a:r>
              <a:rPr lang="sr-Latn-CS" sz="2600" dirty="0" smtClean="0"/>
              <a:t> </a:t>
            </a:r>
            <a:r>
              <a:rPr lang="x-none" sz="2600" smtClean="0"/>
              <a:t>филтрације</a:t>
            </a:r>
            <a:r>
              <a:rPr lang="sr-Latn-CS" sz="2600" dirty="0" smtClean="0"/>
              <a:t> </a:t>
            </a:r>
            <a:r>
              <a:rPr lang="x-none" sz="2600" smtClean="0"/>
              <a:t>за </a:t>
            </a:r>
            <a:r>
              <a:rPr lang="sr-Latn-CS" sz="2600" dirty="0" smtClean="0"/>
              <a:t>50%. </a:t>
            </a:r>
            <a:r>
              <a:rPr lang="x-none" sz="2600" smtClean="0"/>
              <a:t>Услед</a:t>
            </a:r>
            <a:r>
              <a:rPr lang="sr-Latn-CS" sz="2600" dirty="0" smtClean="0"/>
              <a:t> </a:t>
            </a:r>
            <a:r>
              <a:rPr lang="x-none" sz="2600" smtClean="0"/>
              <a:t>тога</a:t>
            </a:r>
            <a:r>
              <a:rPr lang="sr-Cyrl-RS" sz="2600" dirty="0" smtClean="0"/>
              <a:t> по</a:t>
            </a:r>
            <a:r>
              <a:rPr lang="x-none" sz="2600" smtClean="0"/>
              <a:t>некад</a:t>
            </a:r>
            <a:r>
              <a:rPr lang="sr-Latn-CS" sz="2600" dirty="0" smtClean="0"/>
              <a:t> </a:t>
            </a:r>
            <a:r>
              <a:rPr lang="x-none" sz="2600" smtClean="0"/>
              <a:t>постоји</a:t>
            </a:r>
            <a:r>
              <a:rPr lang="sr-Latn-CS" sz="2600" dirty="0" smtClean="0"/>
              <a:t> </a:t>
            </a:r>
            <a:r>
              <a:rPr lang="x-none" sz="2600" smtClean="0"/>
              <a:t>потреба</a:t>
            </a:r>
            <a:r>
              <a:rPr lang="sr-Latn-CS" sz="2600" dirty="0" smtClean="0"/>
              <a:t> </a:t>
            </a:r>
            <a:r>
              <a:rPr lang="x-none" sz="2600" smtClean="0"/>
              <a:t>за</a:t>
            </a:r>
            <a:r>
              <a:rPr lang="sr-Latn-CS" sz="2600" dirty="0" smtClean="0"/>
              <a:t>  </a:t>
            </a:r>
            <a:r>
              <a:rPr lang="x-none" sz="2600" smtClean="0"/>
              <a:t>повећањем</a:t>
            </a:r>
            <a:r>
              <a:rPr lang="sr-Latn-CS" sz="2600" dirty="0" smtClean="0"/>
              <a:t> </a:t>
            </a:r>
            <a:r>
              <a:rPr lang="x-none" sz="2600" smtClean="0"/>
              <a:t>дозе</a:t>
            </a:r>
            <a:r>
              <a:rPr lang="sr-Latn-CS" sz="2600" dirty="0" smtClean="0"/>
              <a:t> </a:t>
            </a:r>
            <a:r>
              <a:rPr lang="x-none" sz="2600" smtClean="0"/>
              <a:t>оваквих</a:t>
            </a:r>
            <a:r>
              <a:rPr lang="sr-Latn-CS" sz="2600" dirty="0" smtClean="0"/>
              <a:t> </a:t>
            </a:r>
            <a:r>
              <a:rPr lang="x-none" sz="2600" smtClean="0"/>
              <a:t>лекова</a:t>
            </a:r>
            <a:r>
              <a:rPr lang="en-US" sz="2600" dirty="0" smtClean="0"/>
              <a:t>; </a:t>
            </a:r>
            <a:endParaRPr lang="sr-Cyrl-RS" sz="2600" dirty="0" smtClean="0"/>
          </a:p>
          <a:p>
            <a:pPr marL="6578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време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полуелиминације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за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хидросолубилне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лекове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је</a:t>
            </a:r>
            <a:r>
              <a:rPr lang="sr-Latn-CS" dirty="0" smtClean="0">
                <a:solidFill>
                  <a:schemeClr val="tx1"/>
                </a:solidFill>
              </a:rPr>
              <a:t> 2-3</a:t>
            </a:r>
            <a:r>
              <a:rPr lang="en-US" dirty="0" smtClean="0">
                <a:solidFill>
                  <a:schemeClr val="tx1"/>
                </a:solidFill>
              </a:rPr>
              <a:t> h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краће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што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утиче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на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ритам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и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фреквенцију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ординирања</a:t>
            </a:r>
            <a:r>
              <a:rPr lang="sr-Latn-C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лека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 smtClean="0"/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250825" y="1773238"/>
            <a:ext cx="4392613" cy="4829175"/>
          </a:xfrm>
        </p:spPr>
        <p:txBody>
          <a:bodyPr/>
          <a:lstStyle/>
          <a:p>
            <a:r>
              <a:rPr lang="en-US" sz="2400" dirty="0" err="1" smtClean="0"/>
              <a:t>Најчешће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компликације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200" dirty="0" err="1" smtClean="0">
                <a:solidFill>
                  <a:schemeClr val="tx1"/>
                </a:solidFill>
              </a:rPr>
              <a:t>Уринарне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инфекције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buFont typeface="Georgia" pitchFamily="18" charset="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• </a:t>
            </a:r>
            <a:r>
              <a:rPr lang="en-US" sz="2200" dirty="0" err="1" smtClean="0">
                <a:solidFill>
                  <a:schemeClr val="tx1"/>
                </a:solidFill>
              </a:rPr>
              <a:t>Вулвовагиналне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инфекције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buFont typeface="Georgia" pitchFamily="18" charset="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• </a:t>
            </a:r>
            <a:r>
              <a:rPr lang="en-US" sz="2200" dirty="0" err="1" smtClean="0">
                <a:solidFill>
                  <a:schemeClr val="tx1"/>
                </a:solidFill>
              </a:rPr>
              <a:t>Анемија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buFont typeface="Georgia" pitchFamily="18" charset="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• ГЕРБ</a:t>
            </a:r>
          </a:p>
          <a:p>
            <a:pPr lvl="1">
              <a:buFont typeface="Georgia" pitchFamily="18" charset="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• </a:t>
            </a:r>
            <a:r>
              <a:rPr lang="en-US" sz="2200" dirty="0" err="1" smtClean="0">
                <a:solidFill>
                  <a:schemeClr val="tx1"/>
                </a:solidFill>
              </a:rPr>
              <a:t>Хипертензија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buFont typeface="Georgia" pitchFamily="18" charset="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• </a:t>
            </a:r>
            <a:r>
              <a:rPr lang="en-US" sz="2200" dirty="0" err="1" smtClean="0">
                <a:solidFill>
                  <a:schemeClr val="tx1"/>
                </a:solidFill>
              </a:rPr>
              <a:t>Дубока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венска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тромбоза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buFont typeface="Georgia" pitchFamily="18" charset="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• </a:t>
            </a:r>
            <a:r>
              <a:rPr lang="en-US" sz="2200" dirty="0" err="1" smtClean="0">
                <a:solidFill>
                  <a:schemeClr val="tx1"/>
                </a:solidFill>
              </a:rPr>
              <a:t>Гестациони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дијабетес</a:t>
            </a:r>
            <a:endParaRPr lang="en-US" sz="2200" dirty="0" smtClean="0">
              <a:solidFill>
                <a:schemeClr val="tx1"/>
              </a:solidFill>
            </a:endParaRPr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4572000" y="1773238"/>
            <a:ext cx="4572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прописивани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лекови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Антибиотици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Гинеколошки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антиинфективи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гвожђа</a:t>
            </a:r>
            <a:endParaRPr lang="vi-VN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Антациди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Аналгетици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Фолна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Антихипертензиви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 smtClean="0"/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395536" y="1768475"/>
            <a:ext cx="8497887" cy="5089525"/>
          </a:xfrm>
        </p:spPr>
        <p:txBody>
          <a:bodyPr/>
          <a:lstStyle/>
          <a:p>
            <a:r>
              <a:rPr lang="sr-Cyrl-RS" sz="2200" b="1" dirty="0" smtClean="0"/>
              <a:t>Антибиотици за терапију у</a:t>
            </a:r>
            <a:r>
              <a:rPr lang="en-US" sz="2200" b="1" dirty="0" err="1" smtClean="0"/>
              <a:t>ринарн</a:t>
            </a:r>
            <a:r>
              <a:rPr lang="sr-Cyrl-RS" sz="2200" b="1" dirty="0" smtClean="0"/>
              <a:t>их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инфекциј</a:t>
            </a:r>
            <a:r>
              <a:rPr lang="sr-Cyrl-RS" sz="2200" b="1" dirty="0" smtClean="0"/>
              <a:t>а</a:t>
            </a:r>
          </a:p>
          <a:p>
            <a:pPr>
              <a:buNone/>
            </a:pPr>
            <a:endParaRPr lang="en-US" sz="2200" b="1" dirty="0" smtClean="0"/>
          </a:p>
          <a:p>
            <a:pPr>
              <a:buFont typeface="Georgia" pitchFamily="18" charset="0"/>
              <a:buNone/>
            </a:pPr>
            <a:r>
              <a:rPr lang="en-US" sz="2200" dirty="0" smtClean="0"/>
              <a:t>• </a:t>
            </a:r>
            <a:r>
              <a:rPr lang="sr-Cyrl-RS" sz="2000" dirty="0" smtClean="0"/>
              <a:t>Лечење </a:t>
            </a:r>
            <a:r>
              <a:rPr lang="en-US" sz="2000" dirty="0" err="1" smtClean="0"/>
              <a:t>асимптоматске</a:t>
            </a:r>
            <a:r>
              <a:rPr lang="en-US" sz="2000" dirty="0" smtClean="0"/>
              <a:t> </a:t>
            </a:r>
            <a:r>
              <a:rPr lang="en-US" sz="2000" dirty="0" err="1" smtClean="0"/>
              <a:t>бактериурије</a:t>
            </a:r>
            <a:r>
              <a:rPr lang="en-US" sz="2000" dirty="0" smtClean="0"/>
              <a:t> </a:t>
            </a:r>
            <a:r>
              <a:rPr lang="en-US" sz="2000" dirty="0" err="1" smtClean="0"/>
              <a:t>током</a:t>
            </a:r>
            <a:r>
              <a:rPr lang="en-US" sz="2000" dirty="0" smtClean="0"/>
              <a:t> </a:t>
            </a:r>
            <a:r>
              <a:rPr lang="en-US" sz="2000" dirty="0" err="1" smtClean="0"/>
              <a:t>трудноће</a:t>
            </a:r>
            <a:r>
              <a:rPr lang="en-US" sz="2000" dirty="0" smtClean="0"/>
              <a:t> </a:t>
            </a:r>
            <a:r>
              <a:rPr lang="en-US" sz="2000" dirty="0" err="1" smtClean="0"/>
              <a:t>смањује</a:t>
            </a:r>
            <a:r>
              <a:rPr lang="en-US" sz="2000" dirty="0" smtClean="0"/>
              <a:t> </a:t>
            </a:r>
            <a:r>
              <a:rPr lang="en-US" sz="2000" dirty="0" err="1" smtClean="0"/>
              <a:t>ризик</a:t>
            </a:r>
            <a:r>
              <a:rPr lang="en-US" sz="2000" dirty="0" smtClean="0"/>
              <a:t> </a:t>
            </a:r>
            <a:r>
              <a:rPr lang="en-US" sz="2000" dirty="0" err="1" smtClean="0"/>
              <a:t>од</a:t>
            </a:r>
            <a:r>
              <a:rPr lang="en-US" sz="2000" dirty="0" smtClean="0"/>
              <a:t> </a:t>
            </a:r>
            <a:r>
              <a:rPr lang="en-US" sz="2000" dirty="0" err="1" smtClean="0"/>
              <a:t>инфекција</a:t>
            </a:r>
            <a:r>
              <a:rPr lang="en-US" sz="2000" dirty="0" smtClean="0"/>
              <a:t> </a:t>
            </a:r>
            <a:r>
              <a:rPr lang="en-US" sz="2000" dirty="0" err="1" smtClean="0"/>
              <a:t>горњих</a:t>
            </a:r>
            <a:r>
              <a:rPr lang="en-US" sz="2000" dirty="0" smtClean="0"/>
              <a:t> </a:t>
            </a:r>
            <a:r>
              <a:rPr lang="en-US" sz="2000" dirty="0" err="1" smtClean="0"/>
              <a:t>мокраћних</a:t>
            </a:r>
            <a:r>
              <a:rPr lang="en-US" sz="2000" dirty="0" smtClean="0"/>
              <a:t> </a:t>
            </a:r>
            <a:r>
              <a:rPr lang="en-US" sz="2000" dirty="0" err="1" smtClean="0"/>
              <a:t>путева</a:t>
            </a:r>
            <a:r>
              <a:rPr lang="en-US" sz="2000" dirty="0" smtClean="0"/>
              <a:t>, </a:t>
            </a:r>
            <a:r>
              <a:rPr lang="en-US" sz="2000" dirty="0" err="1" smtClean="0"/>
              <a:t>превременог</a:t>
            </a:r>
            <a:r>
              <a:rPr lang="vi-VN" sz="2000" dirty="0" smtClean="0"/>
              <a:t> </a:t>
            </a:r>
            <a:r>
              <a:rPr lang="en-US" sz="2000" dirty="0" err="1" smtClean="0"/>
              <a:t>порођаја</a:t>
            </a:r>
            <a:r>
              <a:rPr lang="vi-VN" sz="2000" dirty="0" smtClean="0"/>
              <a:t> </a:t>
            </a:r>
            <a:r>
              <a:rPr lang="en-US" sz="2000" dirty="0" smtClean="0"/>
              <a:t>и</a:t>
            </a:r>
            <a:r>
              <a:rPr lang="vi-VN" sz="2000" dirty="0" smtClean="0"/>
              <a:t> </a:t>
            </a:r>
            <a:r>
              <a:rPr lang="en-US" sz="2000" dirty="0" err="1" smtClean="0"/>
              <a:t>мале</a:t>
            </a:r>
            <a:r>
              <a:rPr lang="vi-VN" sz="2000" dirty="0" smtClean="0"/>
              <a:t> </a:t>
            </a:r>
            <a:r>
              <a:rPr lang="en-US" sz="2000" dirty="0" err="1" smtClean="0"/>
              <a:t>тежине</a:t>
            </a:r>
            <a:r>
              <a:rPr lang="vi-VN" sz="2000" dirty="0" smtClean="0"/>
              <a:t> </a:t>
            </a:r>
            <a:r>
              <a:rPr lang="en-US" sz="2000" dirty="0" err="1" smtClean="0"/>
              <a:t>на</a:t>
            </a:r>
            <a:r>
              <a:rPr lang="vi-VN" sz="2000" dirty="0" smtClean="0"/>
              <a:t> </a:t>
            </a:r>
            <a:r>
              <a:rPr lang="en-US" sz="2000" dirty="0" err="1" smtClean="0"/>
              <a:t>порођају</a:t>
            </a:r>
            <a:endParaRPr lang="vi-VN" sz="2000" dirty="0" smtClean="0"/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I </a:t>
            </a:r>
            <a:r>
              <a:rPr lang="en-US" sz="2000" dirty="0" err="1" smtClean="0">
                <a:solidFill>
                  <a:schemeClr val="tx1"/>
                </a:solidFill>
              </a:rPr>
              <a:t>линија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терапије</a:t>
            </a:r>
            <a:r>
              <a:rPr lang="en-US" sz="2000" dirty="0" smtClean="0">
                <a:solidFill>
                  <a:schemeClr val="tx1"/>
                </a:solidFill>
              </a:rPr>
              <a:t>- </a:t>
            </a:r>
            <a:r>
              <a:rPr lang="en-US" sz="2000" dirty="0" err="1" smtClean="0">
                <a:solidFill>
                  <a:schemeClr val="tx1"/>
                </a:solidFill>
              </a:rPr>
              <a:t>амоксицилин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цефалексин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/>
            <a:r>
              <a:rPr lang="en-US" sz="2000" dirty="0" err="1" smtClean="0">
                <a:solidFill>
                  <a:schemeClr val="tx1"/>
                </a:solidFill>
              </a:rPr>
              <a:t>Нитрофурантоин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и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сулфонамиди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се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препоручују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тек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од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II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триместра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када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не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постоји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алтернатива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sz="2000" dirty="0" err="1" smtClean="0">
                <a:solidFill>
                  <a:schemeClr val="tx1"/>
                </a:solidFill>
              </a:rPr>
              <a:t>Избегав</a:t>
            </a:r>
            <a:r>
              <a:rPr lang="sr-Cyrl-RS" sz="2000" dirty="0" smtClean="0">
                <a:solidFill>
                  <a:schemeClr val="tx1"/>
                </a:solidFill>
              </a:rPr>
              <a:t>а</a:t>
            </a:r>
            <a:r>
              <a:rPr lang="en-US" sz="2000" dirty="0" err="1" smtClean="0">
                <a:solidFill>
                  <a:schemeClr val="tx1"/>
                </a:solidFill>
              </a:rPr>
              <a:t>ти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примену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триметоприма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у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I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триместру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и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код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трудница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са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доказаном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дефицијенцијом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фолата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или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малим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уносом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фолата</a:t>
            </a:r>
            <a:endParaRPr lang="sr-Cyrl-RS" sz="2000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sr-Cyrl-RS" sz="2000" dirty="0" smtClean="0">
                <a:solidFill>
                  <a:schemeClr val="tx1"/>
                </a:solidFill>
              </a:rPr>
              <a:t>- Концентрације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антибиотика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у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плазми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трудница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су</a:t>
            </a:r>
            <a:r>
              <a:rPr lang="en-US" sz="2000" dirty="0" smtClean="0">
                <a:solidFill>
                  <a:schemeClr val="tx1"/>
                </a:solidFill>
              </a:rPr>
              <a:t> 2</a:t>
            </a:r>
            <a:r>
              <a:rPr lang="sr-Cyrl-RS" sz="2000" dirty="0" smtClean="0">
                <a:solidFill>
                  <a:schemeClr val="tx1"/>
                </a:solidFill>
              </a:rPr>
              <a:t> пута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ниже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него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код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жена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које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нису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трудне.</a:t>
            </a:r>
          </a:p>
          <a:p>
            <a:pPr lvl="1">
              <a:buNone/>
            </a:pPr>
            <a:r>
              <a:rPr lang="sr-Cyrl-RS" sz="2000" dirty="0" smtClean="0">
                <a:solidFill>
                  <a:schemeClr val="tx1"/>
                </a:solidFill>
              </a:rPr>
              <a:t>- Нижа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концентрација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антибиотика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може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да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смањи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његову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ефикасност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али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и</a:t>
            </a:r>
            <a:r>
              <a:rPr lang="sr-Latn-C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умањи тератогеност.</a:t>
            </a:r>
          </a:p>
          <a:p>
            <a:pPr lvl="1">
              <a:buNone/>
            </a:pPr>
            <a:endParaRPr lang="sr-Cyrl-RS" sz="2200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sr-Cyrl-RS" sz="2200" dirty="0" smtClean="0">
              <a:solidFill>
                <a:schemeClr val="tx1"/>
              </a:solidFill>
            </a:endParaRPr>
          </a:p>
          <a:p>
            <a:endParaRPr lang="en-US" sz="24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>
          <a:xfrm>
            <a:off x="251520" y="1697037"/>
            <a:ext cx="8642350" cy="5160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RS" sz="2200" b="1" dirty="0" smtClean="0"/>
              <a:t>Антибиотици</a:t>
            </a:r>
            <a:r>
              <a:rPr lang="en-US" sz="2200" dirty="0" smtClean="0"/>
              <a:t> </a:t>
            </a:r>
            <a:endParaRPr lang="sr-Cyrl-RS" sz="2200" dirty="0" smtClean="0"/>
          </a:p>
          <a:p>
            <a:pPr>
              <a:lnSpc>
                <a:spcPct val="80000"/>
              </a:lnSpc>
              <a:buNone/>
            </a:pPr>
            <a:endParaRPr lang="sr-Latn-CS" sz="22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Безбедни (категорија Б): </a:t>
            </a:r>
            <a:r>
              <a:rPr lang="sr-Cyrl-RS" sz="2000" b="1" dirty="0" smtClean="0">
                <a:solidFill>
                  <a:srgbClr val="00B050"/>
                </a:solidFill>
              </a:rPr>
              <a:t>пеницилини</a:t>
            </a:r>
            <a:r>
              <a:rPr lang="sr-Cyrl-RS" sz="2000" dirty="0" smtClean="0"/>
              <a:t> (бензилпеницилин</a:t>
            </a:r>
            <a:r>
              <a:rPr lang="en-US" sz="2000" dirty="0" smtClean="0"/>
              <a:t>, </a:t>
            </a:r>
            <a:r>
              <a:rPr lang="sr-Cyrl-RS" sz="2000" dirty="0" smtClean="0"/>
              <a:t>амоксицилин</a:t>
            </a:r>
            <a:r>
              <a:rPr lang="en-US" sz="2000" dirty="0" smtClean="0"/>
              <a:t>, </a:t>
            </a:r>
            <a:r>
              <a:rPr lang="sr-Cyrl-RS" sz="2000" dirty="0" smtClean="0"/>
              <a:t>диклоксацилин)</a:t>
            </a:r>
            <a:r>
              <a:rPr lang="en-US" sz="2000" dirty="0" smtClean="0"/>
              <a:t>, </a:t>
            </a:r>
            <a:r>
              <a:rPr lang="sr-Cyrl-RS" sz="2000" dirty="0" smtClean="0">
                <a:solidFill>
                  <a:srgbClr val="00B050"/>
                </a:solidFill>
              </a:rPr>
              <a:t>цефалоспорини</a:t>
            </a:r>
            <a:r>
              <a:rPr lang="en-US" sz="2000" dirty="0" smtClean="0"/>
              <a:t>, </a:t>
            </a:r>
            <a:r>
              <a:rPr lang="sr-Cyrl-RS" sz="2000" dirty="0" smtClean="0">
                <a:solidFill>
                  <a:srgbClr val="00B050"/>
                </a:solidFill>
              </a:rPr>
              <a:t>макролиди</a:t>
            </a:r>
            <a:r>
              <a:rPr lang="sr-Cyrl-RS" sz="2000" dirty="0" smtClean="0"/>
              <a:t> (еритромицин</a:t>
            </a:r>
            <a:r>
              <a:rPr lang="en-US" sz="2000" dirty="0" smtClean="0"/>
              <a:t>, </a:t>
            </a:r>
            <a:r>
              <a:rPr lang="sr-Cyrl-RS" sz="2000" dirty="0" smtClean="0"/>
              <a:t>азитромицин</a:t>
            </a:r>
            <a:r>
              <a:rPr lang="en-US" sz="2000" dirty="0" smtClean="0"/>
              <a:t>,</a:t>
            </a:r>
            <a:r>
              <a:rPr lang="sr-Cyrl-RS" sz="2000" dirty="0" smtClean="0"/>
              <a:t> кларитромицин) и њима слични- </a:t>
            </a:r>
            <a:r>
              <a:rPr lang="sr-Cyrl-RS" sz="2000" dirty="0" smtClean="0">
                <a:solidFill>
                  <a:srgbClr val="00B050"/>
                </a:solidFill>
              </a:rPr>
              <a:t>клиндамицин</a:t>
            </a:r>
            <a:r>
              <a:rPr lang="sr-Cyrl-RS" sz="2000" dirty="0" smtClean="0"/>
              <a:t>, </a:t>
            </a:r>
            <a:r>
              <a:rPr lang="sr-Cyrl-RS" sz="2000" dirty="0" smtClean="0">
                <a:solidFill>
                  <a:srgbClr val="00B050"/>
                </a:solidFill>
              </a:rPr>
              <a:t>линкомицин</a:t>
            </a:r>
            <a:r>
              <a:rPr lang="sr-Cyrl-RS" sz="2000" dirty="0" smtClean="0"/>
              <a:t>, и</a:t>
            </a:r>
            <a:r>
              <a:rPr lang="en-US" sz="2000" dirty="0" smtClean="0"/>
              <a:t> </a:t>
            </a:r>
            <a:r>
              <a:rPr lang="sr-Cyrl-RS" sz="2000" dirty="0" smtClean="0">
                <a:solidFill>
                  <a:srgbClr val="00B050"/>
                </a:solidFill>
              </a:rPr>
              <a:t>метронидазол</a:t>
            </a:r>
            <a:r>
              <a:rPr lang="en-US" sz="20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sr-Cyrl-RS" sz="2000" dirty="0" smtClean="0"/>
              <a:t>Контраиндиковани:</a:t>
            </a: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rgbClr val="FF0000"/>
                </a:solidFill>
              </a:rPr>
              <a:t>аминогликозиди</a:t>
            </a:r>
            <a:r>
              <a:rPr lang="en-US" sz="1800" dirty="0" smtClean="0">
                <a:solidFill>
                  <a:schemeClr val="tx1"/>
                </a:solidFill>
              </a:rPr>
              <a:t> - </a:t>
            </a:r>
            <a:r>
              <a:rPr lang="sr-Cyrl-RS" sz="1800" dirty="0" smtClean="0">
                <a:solidFill>
                  <a:schemeClr val="tx1"/>
                </a:solidFill>
              </a:rPr>
              <a:t>оштећење</a:t>
            </a:r>
            <a:r>
              <a:rPr lang="en-US" sz="1800" dirty="0" smtClean="0">
                <a:solidFill>
                  <a:schemeClr val="tx1"/>
                </a:solidFill>
              </a:rPr>
              <a:t> 8. </a:t>
            </a:r>
            <a:r>
              <a:rPr lang="sr-Cyrl-RS" sz="1800" dirty="0" smtClean="0">
                <a:solidFill>
                  <a:schemeClr val="tx1"/>
                </a:solidFill>
              </a:rPr>
              <a:t>нерва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микромелија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rgbClr val="FF0000"/>
                </a:solidFill>
              </a:rPr>
              <a:t>тетрациклини</a:t>
            </a:r>
            <a:r>
              <a:rPr lang="pl-PL" sz="1800" dirty="0" smtClean="0">
                <a:solidFill>
                  <a:schemeClr val="tx1"/>
                </a:solidFill>
              </a:rPr>
              <a:t> – </a:t>
            </a:r>
            <a:r>
              <a:rPr lang="sr-Cyrl-RS" sz="1800" dirty="0" smtClean="0">
                <a:solidFill>
                  <a:schemeClr val="tx1"/>
                </a:solidFill>
              </a:rPr>
              <a:t>токсични ефекат на кости и зубе фетуса</a:t>
            </a:r>
            <a:r>
              <a:rPr lang="pl-PL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хепатотоксични на мајку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rgbClr val="FF0000"/>
                </a:solidFill>
              </a:rPr>
              <a:t>хинолони</a:t>
            </a:r>
            <a:r>
              <a:rPr lang="en-US" sz="1800" dirty="0" smtClean="0">
                <a:solidFill>
                  <a:schemeClr val="tx1"/>
                </a:solidFill>
              </a:rPr>
              <a:t> - </a:t>
            </a:r>
            <a:r>
              <a:rPr lang="sr-Cyrl-RS" sz="1800" dirty="0" smtClean="0">
                <a:solidFill>
                  <a:schemeClr val="tx1"/>
                </a:solidFill>
              </a:rPr>
              <a:t>артропатија</a:t>
            </a:r>
            <a:r>
              <a:rPr lang="en-US" sz="1800" dirty="0" smtClean="0">
                <a:solidFill>
                  <a:schemeClr val="tx1"/>
                </a:solidFill>
              </a:rPr>
              <a:t> (</a:t>
            </a:r>
            <a:r>
              <a:rPr lang="sr-Cyrl-RS" sz="1800" dirty="0" smtClean="0">
                <a:solidFill>
                  <a:schemeClr val="tx1"/>
                </a:solidFill>
              </a:rPr>
              <a:t>таложење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зглобној хрскавици</a:t>
            </a:r>
            <a:r>
              <a:rPr lang="en-US" sz="1800" dirty="0" smtClean="0">
                <a:solidFill>
                  <a:schemeClr val="tx1"/>
                </a:solidFill>
              </a:rPr>
              <a:t>) </a:t>
            </a: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rgbClr val="FF0000"/>
                </a:solidFill>
              </a:rPr>
              <a:t>сулфонамиди</a:t>
            </a:r>
            <a:r>
              <a:rPr lang="en-US" sz="1800" dirty="0" smtClean="0">
                <a:solidFill>
                  <a:schemeClr val="tx1"/>
                </a:solidFill>
              </a:rPr>
              <a:t> - </a:t>
            </a:r>
            <a:r>
              <a:rPr lang="sr-Cyrl-RS" sz="1800" dirty="0" smtClean="0">
                <a:solidFill>
                  <a:schemeClr val="tx1"/>
                </a:solidFill>
              </a:rPr>
              <a:t>керниктерус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хемолиза</a:t>
            </a:r>
            <a:r>
              <a:rPr lang="en-US" sz="1800" dirty="0" smtClean="0">
                <a:solidFill>
                  <a:schemeClr val="tx1"/>
                </a:solidFill>
              </a:rPr>
              <a:t> (</a:t>
            </a:r>
            <a:r>
              <a:rPr lang="sr-Cyrl-RS" sz="1800" dirty="0" smtClean="0">
                <a:solidFill>
                  <a:schemeClr val="tx1"/>
                </a:solidFill>
              </a:rPr>
              <a:t>код дефицита г</a:t>
            </a:r>
            <a:r>
              <a:rPr lang="en-US" sz="1800" dirty="0" smtClean="0">
                <a:solidFill>
                  <a:schemeClr val="tx1"/>
                </a:solidFill>
              </a:rPr>
              <a:t>-6-</a:t>
            </a:r>
            <a:r>
              <a:rPr lang="sr-Cyrl-RS" sz="1800" dirty="0" smtClean="0">
                <a:solidFill>
                  <a:schemeClr val="tx1"/>
                </a:solidFill>
              </a:rPr>
              <a:t>фд</a:t>
            </a:r>
            <a:r>
              <a:rPr lang="en-US" sz="1800" dirty="0" smtClean="0">
                <a:solidFill>
                  <a:schemeClr val="tx1"/>
                </a:solidFill>
              </a:rPr>
              <a:t>) </a:t>
            </a: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rgbClr val="FF0000"/>
                </a:solidFill>
              </a:rPr>
              <a:t>нитрофурантоин</a:t>
            </a:r>
            <a:r>
              <a:rPr lang="en-US" sz="1800" dirty="0" smtClean="0">
                <a:solidFill>
                  <a:schemeClr val="tx1"/>
                </a:solidFill>
              </a:rPr>
              <a:t> - </a:t>
            </a:r>
            <a:r>
              <a:rPr lang="sr-Cyrl-RS" sz="1800" dirty="0" smtClean="0">
                <a:solidFill>
                  <a:schemeClr val="tx1"/>
                </a:solidFill>
              </a:rPr>
              <a:t>хемолиза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(код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дефицита г</a:t>
            </a:r>
            <a:r>
              <a:rPr lang="en-US" sz="1800" dirty="0" smtClean="0">
                <a:solidFill>
                  <a:schemeClr val="tx1"/>
                </a:solidFill>
              </a:rPr>
              <a:t>-6-</a:t>
            </a:r>
            <a:r>
              <a:rPr lang="sr-Cyrl-RS" sz="1800" dirty="0" smtClean="0">
                <a:solidFill>
                  <a:schemeClr val="tx1"/>
                </a:solidFill>
              </a:rPr>
              <a:t>фд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sr-Cyrl-RS" sz="1800" i="1" dirty="0" smtClean="0">
                <a:solidFill>
                  <a:srgbClr val="FF0000"/>
                </a:solidFill>
              </a:rPr>
              <a:t>еритромицин</a:t>
            </a:r>
            <a:r>
              <a:rPr lang="en-US" sz="1800" i="1" dirty="0" smtClean="0">
                <a:solidFill>
                  <a:srgbClr val="FF0000"/>
                </a:solidFill>
              </a:rPr>
              <a:t> </a:t>
            </a:r>
            <a:r>
              <a:rPr lang="sr-Cyrl-RS" sz="1800" i="1" dirty="0" smtClean="0">
                <a:solidFill>
                  <a:srgbClr val="FF0000"/>
                </a:solidFill>
              </a:rPr>
              <a:t>у</a:t>
            </a:r>
            <a:r>
              <a:rPr lang="en-US" sz="1800" i="1" dirty="0" smtClean="0">
                <a:solidFill>
                  <a:srgbClr val="FF0000"/>
                </a:solidFill>
              </a:rPr>
              <a:t> </a:t>
            </a:r>
            <a:r>
              <a:rPr lang="sr-Cyrl-RS" sz="1800" i="1" dirty="0" smtClean="0">
                <a:solidFill>
                  <a:srgbClr val="FF0000"/>
                </a:solidFill>
              </a:rPr>
              <a:t>облику</a:t>
            </a:r>
            <a:r>
              <a:rPr lang="en-US" sz="1800" i="1" dirty="0" smtClean="0">
                <a:solidFill>
                  <a:srgbClr val="FF0000"/>
                </a:solidFill>
              </a:rPr>
              <a:t> </a:t>
            </a:r>
            <a:r>
              <a:rPr lang="sr-Cyrl-RS" sz="1800" i="1" u="sng" dirty="0" smtClean="0">
                <a:solidFill>
                  <a:srgbClr val="FF0000"/>
                </a:solidFill>
              </a:rPr>
              <a:t>естолата</a:t>
            </a:r>
            <a:r>
              <a:rPr lang="en-US" sz="1800" i="1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због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хепатотоксичног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деловања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мајку</a:t>
            </a:r>
          </a:p>
          <a:p>
            <a:pPr lvl="1">
              <a:lnSpc>
                <a:spcPct val="80000"/>
              </a:lnSpc>
              <a:buNone/>
            </a:pP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buNone/>
            </a:pPr>
            <a:r>
              <a:rPr lang="sr-Cyrl-RS" sz="2000" b="1" dirty="0" smtClean="0">
                <a:solidFill>
                  <a:schemeClr val="tx1"/>
                </a:solidFill>
              </a:rPr>
              <a:t>Антимикотици</a:t>
            </a: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безбедни- </a:t>
            </a:r>
            <a:r>
              <a:rPr lang="sr-Cyrl-RS" sz="1800" dirty="0" smtClean="0">
                <a:solidFill>
                  <a:srgbClr val="00B050"/>
                </a:solidFill>
              </a:rPr>
              <a:t>нистатин, клотримазол, миконазол </a:t>
            </a:r>
            <a:r>
              <a:rPr lang="sr-Cyrl-RS" sz="1800" dirty="0" smtClean="0">
                <a:solidFill>
                  <a:schemeClr val="tx1"/>
                </a:solidFill>
              </a:rPr>
              <a:t>(примењени локално!)</a:t>
            </a: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контраиндикован- </a:t>
            </a:r>
            <a:r>
              <a:rPr lang="sr-Cyrl-RS" sz="1800" dirty="0" smtClean="0">
                <a:solidFill>
                  <a:srgbClr val="FF0000"/>
                </a:solidFill>
              </a:rPr>
              <a:t>гризеофулвин</a:t>
            </a:r>
          </a:p>
          <a:p>
            <a:pPr lvl="1">
              <a:lnSpc>
                <a:spcPct val="80000"/>
              </a:lnSpc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buNone/>
            </a:pP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 smtClean="0"/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250825" y="1557338"/>
            <a:ext cx="8497888" cy="5016500"/>
          </a:xfrm>
        </p:spPr>
        <p:txBody>
          <a:bodyPr/>
          <a:lstStyle/>
          <a:p>
            <a:r>
              <a:rPr lang="en-US" sz="2400" b="1" dirty="0" err="1" smtClean="0"/>
              <a:t>Аналгетици</a:t>
            </a:r>
            <a:endParaRPr lang="sr-Cyrl-RS" sz="2400" b="1" dirty="0" smtClean="0"/>
          </a:p>
          <a:p>
            <a:pPr>
              <a:buNone/>
            </a:pPr>
            <a:endParaRPr lang="en-US" sz="2400" b="1" dirty="0" smtClean="0"/>
          </a:p>
          <a:p>
            <a:r>
              <a:rPr lang="en-US" sz="2400" dirty="0" err="1" smtClean="0">
                <a:solidFill>
                  <a:srgbClr val="00B050"/>
                </a:solidFill>
              </a:rPr>
              <a:t>Парацетамол</a:t>
            </a:r>
            <a:r>
              <a:rPr lang="en-US" sz="2400" dirty="0" smtClean="0"/>
              <a:t> </a:t>
            </a:r>
            <a:r>
              <a:rPr lang="en-US" sz="2400" dirty="0" err="1" smtClean="0"/>
              <a:t>најбезбеднији</a:t>
            </a:r>
            <a:endParaRPr lang="en-US" sz="2400" dirty="0" smtClean="0"/>
          </a:p>
          <a:p>
            <a:r>
              <a:rPr lang="en-US" sz="2400" dirty="0" smtClean="0"/>
              <a:t>НСАИЛ (</a:t>
            </a:r>
            <a:r>
              <a:rPr lang="en-US" sz="2400" dirty="0" err="1" smtClean="0"/>
              <a:t>аспирин</a:t>
            </a:r>
            <a:r>
              <a:rPr lang="en-US" sz="2400" dirty="0" smtClean="0"/>
              <a:t>, </a:t>
            </a:r>
            <a:r>
              <a:rPr lang="en-US" sz="2400" dirty="0" err="1" smtClean="0"/>
              <a:t>ибупрофен</a:t>
            </a:r>
            <a:r>
              <a:rPr lang="en-US" sz="2400" dirty="0" smtClean="0"/>
              <a:t>, </a:t>
            </a:r>
            <a:r>
              <a:rPr lang="en-US" sz="2400" dirty="0" err="1" smtClean="0"/>
              <a:t>диклофенак</a:t>
            </a:r>
            <a:r>
              <a:rPr lang="en-US" sz="2400" dirty="0" smtClean="0"/>
              <a:t>, </a:t>
            </a:r>
            <a:r>
              <a:rPr lang="en-US" sz="2400" dirty="0" err="1" smtClean="0"/>
              <a:t>флурбипрофен</a:t>
            </a:r>
            <a:r>
              <a:rPr lang="en-US" sz="2400" dirty="0" smtClean="0"/>
              <a:t>, </a:t>
            </a:r>
            <a:r>
              <a:rPr lang="en-US" sz="2400" dirty="0" err="1" smtClean="0"/>
              <a:t>мелоксикам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err="1" smtClean="0">
                <a:solidFill>
                  <a:schemeClr val="tx1"/>
                </a:solidFill>
              </a:rPr>
              <a:t>избегавати</a:t>
            </a:r>
            <a:r>
              <a:rPr lang="en-US" sz="2400" dirty="0" smtClean="0">
                <a:solidFill>
                  <a:schemeClr val="tx1"/>
                </a:solidFill>
              </a:rPr>
              <a:t> у III </a:t>
            </a:r>
            <a:r>
              <a:rPr lang="en-US" sz="2400" dirty="0" err="1" smtClean="0">
                <a:solidFill>
                  <a:schemeClr val="tx1"/>
                </a:solidFill>
              </a:rPr>
              <a:t>триместру</a:t>
            </a:r>
            <a:r>
              <a:rPr lang="en-US" sz="2400" dirty="0" smtClean="0">
                <a:solidFill>
                  <a:schemeClr val="tx1"/>
                </a:solidFill>
              </a:rPr>
              <a:t>: </a:t>
            </a:r>
            <a:r>
              <a:rPr lang="en-US" sz="2400" dirty="0" err="1" smtClean="0">
                <a:solidFill>
                  <a:schemeClr val="tx1"/>
                </a:solidFill>
              </a:rPr>
              <a:t>превремено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затварање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дуктуса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артериозуса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ин</a:t>
            </a:r>
            <a:r>
              <a:rPr lang="sv-SE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утеро</a:t>
            </a:r>
            <a:r>
              <a:rPr lang="sv-SE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плућна</a:t>
            </a:r>
            <a:r>
              <a:rPr lang="sv-SE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хипертензија</a:t>
            </a:r>
            <a:r>
              <a:rPr lang="sv-SE" sz="2400" dirty="0" smtClean="0">
                <a:solidFill>
                  <a:schemeClr val="tx1"/>
                </a:solidFill>
              </a:rPr>
              <a:t>; </a:t>
            </a:r>
            <a:r>
              <a:rPr lang="en-US" sz="2400" dirty="0" err="1" smtClean="0">
                <a:solidFill>
                  <a:schemeClr val="tx1"/>
                </a:solidFill>
              </a:rPr>
              <a:t>одлагање</a:t>
            </a:r>
            <a:r>
              <a:rPr lang="sv-SE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порођаја</a:t>
            </a:r>
            <a:endParaRPr lang="sv-SE" sz="2400" dirty="0" smtClean="0">
              <a:solidFill>
                <a:schemeClr val="tx1"/>
              </a:solidFill>
            </a:endParaRP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у I </a:t>
            </a:r>
            <a:r>
              <a:rPr lang="en-US" sz="2400" dirty="0" err="1" smtClean="0">
                <a:solidFill>
                  <a:schemeClr val="tx1"/>
                </a:solidFill>
              </a:rPr>
              <a:t>триместру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повећана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учесталост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спонтаних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побачаја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</a:p>
          <a:p>
            <a:pPr lvl="1"/>
            <a:r>
              <a:rPr lang="en-US" sz="2400" dirty="0" err="1" smtClean="0">
                <a:solidFill>
                  <a:schemeClr val="tx1"/>
                </a:solidFill>
              </a:rPr>
              <a:t>целекоксиб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еторикоксиб</a:t>
            </a:r>
            <a:r>
              <a:rPr lang="en-US" sz="2400" dirty="0" smtClean="0">
                <a:solidFill>
                  <a:schemeClr val="tx1"/>
                </a:solidFill>
              </a:rPr>
              <a:t>: </a:t>
            </a:r>
            <a:r>
              <a:rPr lang="en-US" sz="2400" dirty="0" err="1" smtClean="0">
                <a:solidFill>
                  <a:schemeClr val="tx1"/>
                </a:solidFill>
              </a:rPr>
              <a:t>тератогени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анималним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студијама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репродуктивне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токсичности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err="1" smtClean="0">
                <a:solidFill>
                  <a:schemeClr val="tx1"/>
                </a:solidFill>
              </a:rPr>
              <a:t>избегавати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642350" cy="5160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Cyrl-RS" sz="2400" b="1" dirty="0" smtClean="0"/>
              <a:t>Препарати</a:t>
            </a:r>
            <a:r>
              <a:rPr lang="vi-VN" sz="2400" b="1" dirty="0" smtClean="0"/>
              <a:t> </a:t>
            </a:r>
            <a:r>
              <a:rPr lang="sr-Cyrl-RS" sz="2400" b="1" dirty="0" smtClean="0"/>
              <a:t>гвожђа</a:t>
            </a:r>
          </a:p>
          <a:p>
            <a:pPr>
              <a:lnSpc>
                <a:spcPct val="80000"/>
              </a:lnSpc>
              <a:buNone/>
            </a:pPr>
            <a:endParaRPr lang="vi-VN" sz="2400" b="1" dirty="0" smtClean="0"/>
          </a:p>
          <a:p>
            <a:pPr>
              <a:lnSpc>
                <a:spcPct val="80000"/>
              </a:lnSpc>
            </a:pPr>
            <a:r>
              <a:rPr lang="sr-Cyrl-RS" sz="2200" dirty="0" smtClean="0"/>
              <a:t>Анемија</a:t>
            </a:r>
            <a:r>
              <a:rPr lang="pl-PL" sz="2200" dirty="0" smtClean="0"/>
              <a:t>: </a:t>
            </a:r>
            <a:endParaRPr lang="sr-Cyrl-RS" sz="2200" dirty="0" smtClean="0"/>
          </a:p>
          <a:p>
            <a:pPr lvl="1">
              <a:lnSpc>
                <a:spcPct val="80000"/>
              </a:lnSpc>
            </a:pPr>
            <a:r>
              <a:rPr lang="sr-Latn-RS" sz="2200" dirty="0" smtClean="0">
                <a:solidFill>
                  <a:schemeClr val="tx1"/>
                </a:solidFill>
              </a:rPr>
              <a:t>Hb</a:t>
            </a:r>
            <a:r>
              <a:rPr lang="pl-PL" sz="2200" dirty="0" smtClean="0">
                <a:solidFill>
                  <a:schemeClr val="tx1"/>
                </a:solidFill>
              </a:rPr>
              <a:t> &lt;110 </a:t>
            </a:r>
            <a:r>
              <a:rPr lang="sr-Latn-RS" sz="2200" dirty="0" smtClean="0">
                <a:solidFill>
                  <a:schemeClr val="tx1"/>
                </a:solidFill>
              </a:rPr>
              <a:t>g</a:t>
            </a:r>
            <a:r>
              <a:rPr lang="pl-PL" sz="2200" dirty="0" smtClean="0">
                <a:solidFill>
                  <a:schemeClr val="tx1"/>
                </a:solidFill>
              </a:rPr>
              <a:t>/</a:t>
            </a:r>
            <a:r>
              <a:rPr lang="sr-Latn-RS" sz="2200" dirty="0" smtClean="0">
                <a:solidFill>
                  <a:schemeClr val="tx1"/>
                </a:solidFill>
              </a:rPr>
              <a:t>L</a:t>
            </a:r>
            <a:r>
              <a:rPr lang="pl-PL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у</a:t>
            </a:r>
            <a:r>
              <a:rPr lang="pl-PL" sz="2200" dirty="0" smtClean="0">
                <a:solidFill>
                  <a:schemeClr val="tx1"/>
                </a:solidFill>
              </a:rPr>
              <a:t> I </a:t>
            </a:r>
            <a:r>
              <a:rPr lang="sr-Cyrl-RS" sz="2200" dirty="0" smtClean="0">
                <a:solidFill>
                  <a:schemeClr val="tx1"/>
                </a:solidFill>
              </a:rPr>
              <a:t>триместру</a:t>
            </a:r>
          </a:p>
          <a:p>
            <a:pPr lvl="1">
              <a:lnSpc>
                <a:spcPct val="80000"/>
              </a:lnSpc>
            </a:pPr>
            <a:r>
              <a:rPr lang="pl-PL" sz="2200" dirty="0" smtClean="0">
                <a:solidFill>
                  <a:schemeClr val="tx1"/>
                </a:solidFill>
              </a:rPr>
              <a:t>&lt;105 </a:t>
            </a:r>
            <a:r>
              <a:rPr lang="sr-Latn-RS" sz="2200" dirty="0" smtClean="0">
                <a:solidFill>
                  <a:schemeClr val="tx1"/>
                </a:solidFill>
              </a:rPr>
              <a:t>g</a:t>
            </a:r>
            <a:r>
              <a:rPr lang="pl-PL" sz="2200" dirty="0" smtClean="0">
                <a:solidFill>
                  <a:schemeClr val="tx1"/>
                </a:solidFill>
              </a:rPr>
              <a:t>/</a:t>
            </a:r>
            <a:r>
              <a:rPr lang="sr-Latn-RS" sz="2200" dirty="0" smtClean="0">
                <a:solidFill>
                  <a:schemeClr val="tx1"/>
                </a:solidFill>
              </a:rPr>
              <a:t>L</a:t>
            </a:r>
            <a:r>
              <a:rPr lang="pl-PL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у</a:t>
            </a:r>
            <a:r>
              <a:rPr lang="pl-PL" sz="2200" dirty="0" smtClean="0">
                <a:solidFill>
                  <a:schemeClr val="tx1"/>
                </a:solidFill>
              </a:rPr>
              <a:t> </a:t>
            </a:r>
            <a:r>
              <a:rPr lang="sr-Latn-RS" sz="2200" dirty="0" smtClean="0">
                <a:solidFill>
                  <a:schemeClr val="tx1"/>
                </a:solidFill>
              </a:rPr>
              <a:t>II </a:t>
            </a:r>
            <a:r>
              <a:rPr lang="sr-Cyrl-RS" sz="2200" dirty="0" smtClean="0">
                <a:solidFill>
                  <a:schemeClr val="tx1"/>
                </a:solidFill>
              </a:rPr>
              <a:t>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sr-Latn-RS" sz="2200" dirty="0" smtClean="0">
                <a:solidFill>
                  <a:schemeClr val="tx1"/>
                </a:solidFill>
              </a:rPr>
              <a:t>III </a:t>
            </a:r>
            <a:r>
              <a:rPr lang="sr-Cyrl-RS" sz="2200" dirty="0" smtClean="0">
                <a:solidFill>
                  <a:schemeClr val="tx1"/>
                </a:solidFill>
              </a:rPr>
              <a:t>триместру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>
                <a:solidFill>
                  <a:schemeClr val="tx1"/>
                </a:solidFill>
              </a:rPr>
              <a:t>&lt;100</a:t>
            </a:r>
            <a:r>
              <a:rPr lang="sr-Latn-RS" sz="2200" dirty="0" smtClean="0">
                <a:solidFill>
                  <a:schemeClr val="tx1"/>
                </a:solidFill>
              </a:rPr>
              <a:t> g</a:t>
            </a:r>
            <a:r>
              <a:rPr lang="en-US" sz="2200" dirty="0" smtClean="0">
                <a:solidFill>
                  <a:schemeClr val="tx1"/>
                </a:solidFill>
              </a:rPr>
              <a:t>/</a:t>
            </a:r>
            <a:r>
              <a:rPr lang="sr-Latn-RS" sz="2200" dirty="0" smtClean="0">
                <a:solidFill>
                  <a:schemeClr val="tx1"/>
                </a:solidFill>
              </a:rPr>
              <a:t>L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постпартално</a:t>
            </a:r>
          </a:p>
          <a:p>
            <a:pPr>
              <a:lnSpc>
                <a:spcPct val="80000"/>
              </a:lnSpc>
              <a:buNone/>
            </a:pPr>
            <a:endParaRPr lang="en-US" sz="2200" dirty="0" smtClean="0"/>
          </a:p>
          <a:p>
            <a:pPr>
              <a:lnSpc>
                <a:spcPct val="80000"/>
              </a:lnSpc>
            </a:pPr>
            <a:r>
              <a:rPr lang="sr-Cyrl-RS" sz="2200" dirty="0" smtClean="0"/>
              <a:t>Рутинска</a:t>
            </a:r>
            <a:r>
              <a:rPr lang="pt-BR" sz="2200" dirty="0" smtClean="0"/>
              <a:t> </a:t>
            </a:r>
            <a:r>
              <a:rPr lang="sr-Cyrl-RS" sz="2200" dirty="0" smtClean="0"/>
              <a:t>суплементација</a:t>
            </a:r>
            <a:r>
              <a:rPr lang="pt-BR" sz="2200" dirty="0" smtClean="0"/>
              <a:t> </a:t>
            </a:r>
            <a:r>
              <a:rPr lang="sr-Cyrl-RS" sz="2200" dirty="0" smtClean="0"/>
              <a:t>гвожђа</a:t>
            </a:r>
            <a:r>
              <a:rPr lang="pt-BR" sz="2200" dirty="0" smtClean="0"/>
              <a:t> </a:t>
            </a:r>
            <a:r>
              <a:rPr lang="sr-Cyrl-RS" sz="2200" dirty="0" smtClean="0"/>
              <a:t>свим</a:t>
            </a:r>
            <a:r>
              <a:rPr lang="pt-BR" sz="2200" dirty="0" smtClean="0"/>
              <a:t> </a:t>
            </a:r>
            <a:r>
              <a:rPr lang="sr-Cyrl-RS" sz="2200" dirty="0" smtClean="0"/>
              <a:t>трудницама</a:t>
            </a:r>
            <a:r>
              <a:rPr lang="pt-BR" sz="2200" dirty="0" smtClean="0"/>
              <a:t> </a:t>
            </a:r>
            <a:r>
              <a:rPr lang="sr-Cyrl-RS" sz="2200" dirty="0" smtClean="0"/>
              <a:t>се</a:t>
            </a:r>
            <a:r>
              <a:rPr lang="pt-BR" sz="2200" dirty="0" smtClean="0"/>
              <a:t> </a:t>
            </a:r>
            <a:r>
              <a:rPr lang="sr-Cyrl-RS" sz="2200" b="1" dirty="0" smtClean="0"/>
              <a:t>не</a:t>
            </a:r>
            <a:r>
              <a:rPr lang="pt-BR" sz="2200" b="1" dirty="0" smtClean="0"/>
              <a:t> </a:t>
            </a:r>
            <a:r>
              <a:rPr lang="sr-Cyrl-RS" sz="2200" b="1" dirty="0" smtClean="0"/>
              <a:t>препоручује!</a:t>
            </a:r>
          </a:p>
          <a:p>
            <a:pPr>
              <a:lnSpc>
                <a:spcPct val="80000"/>
              </a:lnSpc>
              <a:buNone/>
            </a:pPr>
            <a:endParaRPr lang="en-US" sz="2200" b="1" dirty="0" smtClean="0"/>
          </a:p>
          <a:p>
            <a:pPr>
              <a:lnSpc>
                <a:spcPct val="80000"/>
              </a:lnSpc>
            </a:pPr>
            <a:r>
              <a:rPr lang="sr-Cyrl-RS" sz="2200" dirty="0" smtClean="0"/>
              <a:t>Трудницама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доказаном</a:t>
            </a:r>
            <a:r>
              <a:rPr lang="vi-VN" sz="2200" dirty="0" smtClean="0"/>
              <a:t> </a:t>
            </a:r>
            <a:r>
              <a:rPr lang="sr-Cyrl-RS" sz="2200" dirty="0" smtClean="0"/>
              <a:t>анемијом</a:t>
            </a:r>
            <a:r>
              <a:rPr lang="vi-VN" sz="2200" dirty="0" smtClean="0"/>
              <a:t> </a:t>
            </a:r>
            <a:r>
              <a:rPr lang="sr-Cyrl-RS" sz="2200" dirty="0" smtClean="0"/>
              <a:t>препоручују</a:t>
            </a:r>
            <a:r>
              <a:rPr lang="it-IT" sz="2200" dirty="0" smtClean="0"/>
              <a:t> </a:t>
            </a:r>
            <a:r>
              <a:rPr lang="sr-Cyrl-RS" sz="2200" dirty="0" smtClean="0"/>
              <a:t>се</a:t>
            </a:r>
            <a:r>
              <a:rPr lang="it-IT" sz="2200" dirty="0" smtClean="0"/>
              <a:t> </a:t>
            </a:r>
            <a:r>
              <a:rPr lang="sr-Cyrl-RS" sz="2200" dirty="0" smtClean="0"/>
              <a:t>орални</a:t>
            </a:r>
            <a:r>
              <a:rPr lang="it-IT" sz="2200" dirty="0" smtClean="0"/>
              <a:t> </a:t>
            </a:r>
            <a:r>
              <a:rPr lang="sr-Cyrl-RS" sz="2200" dirty="0" smtClean="0"/>
              <a:t>препарати</a:t>
            </a:r>
            <a:r>
              <a:rPr lang="it-IT" sz="2200" dirty="0" smtClean="0"/>
              <a:t> </a:t>
            </a:r>
            <a:r>
              <a:rPr lang="sr-Cyrl-RS" sz="2200" dirty="0" smtClean="0"/>
              <a:t>са</a:t>
            </a:r>
            <a:r>
              <a:rPr lang="it-IT" sz="2200" dirty="0" smtClean="0"/>
              <a:t> 100-200 </a:t>
            </a:r>
            <a:r>
              <a:rPr lang="sr-Latn-RS" sz="2200" dirty="0" smtClean="0"/>
              <a:t>mg</a:t>
            </a:r>
            <a:r>
              <a:rPr lang="it-IT" sz="2200" dirty="0" smtClean="0"/>
              <a:t> </a:t>
            </a:r>
            <a:r>
              <a:rPr lang="sr-Cyrl-RS" sz="2200" dirty="0" smtClean="0"/>
              <a:t>елементарног</a:t>
            </a:r>
            <a:r>
              <a:rPr lang="it-IT" sz="2200" dirty="0" smtClean="0"/>
              <a:t> </a:t>
            </a:r>
            <a:r>
              <a:rPr lang="sr-Cyrl-RS" sz="2200" dirty="0" smtClean="0"/>
              <a:t>гвожђа</a:t>
            </a:r>
            <a:r>
              <a:rPr lang="vi-VN" sz="2200" dirty="0" smtClean="0"/>
              <a:t> </a:t>
            </a:r>
            <a:r>
              <a:rPr lang="sr-Cyrl-RS" sz="2200" dirty="0" smtClean="0"/>
              <a:t>дневно</a:t>
            </a:r>
            <a:endParaRPr lang="vi-VN" sz="2200" dirty="0" smtClean="0"/>
          </a:p>
          <a:p>
            <a:pPr>
              <a:lnSpc>
                <a:spcPct val="80000"/>
              </a:lnSpc>
            </a:pPr>
            <a:r>
              <a:rPr lang="sr-Cyrl-RS" sz="2200" dirty="0" smtClean="0"/>
              <a:t>Трудницама</a:t>
            </a:r>
            <a:r>
              <a:rPr lang="en-US" sz="2200" dirty="0" smtClean="0"/>
              <a:t> </a:t>
            </a:r>
            <a:r>
              <a:rPr lang="sr-Cyrl-RS" sz="2200" dirty="0" smtClean="0"/>
              <a:t>које</a:t>
            </a:r>
            <a:r>
              <a:rPr lang="en-US" sz="2200" dirty="0" smtClean="0"/>
              <a:t> </a:t>
            </a:r>
            <a:r>
              <a:rPr lang="sr-Cyrl-RS" sz="2200" dirty="0" smtClean="0"/>
              <a:t>немају</a:t>
            </a:r>
            <a:r>
              <a:rPr lang="en-US" sz="2200" dirty="0" smtClean="0"/>
              <a:t> </a:t>
            </a:r>
            <a:r>
              <a:rPr lang="sr-Cyrl-RS" sz="2200" dirty="0" smtClean="0"/>
              <a:t>анемију</a:t>
            </a:r>
            <a:r>
              <a:rPr lang="en-US" sz="2200" dirty="0" smtClean="0"/>
              <a:t>, </a:t>
            </a:r>
            <a:r>
              <a:rPr lang="sr-Cyrl-RS" sz="2200" dirty="0" smtClean="0"/>
              <a:t>али</a:t>
            </a:r>
            <a:r>
              <a:rPr lang="en-US" sz="2200" dirty="0" smtClean="0"/>
              <a:t> </a:t>
            </a:r>
            <a:r>
              <a:rPr lang="sr-Cyrl-RS" sz="2200" dirty="0" smtClean="0"/>
              <a:t>имају</a:t>
            </a:r>
            <a:r>
              <a:rPr lang="en-US" sz="2200" dirty="0" smtClean="0"/>
              <a:t> </a:t>
            </a:r>
            <a:r>
              <a:rPr lang="sr-Cyrl-RS" sz="2200" dirty="0" smtClean="0"/>
              <a:t>дефицијенцију</a:t>
            </a:r>
            <a:r>
              <a:rPr lang="en-US" sz="2200" dirty="0" smtClean="0"/>
              <a:t> </a:t>
            </a:r>
            <a:r>
              <a:rPr lang="sr-Latn-RS" sz="2200" dirty="0" smtClean="0"/>
              <a:t>F</a:t>
            </a:r>
            <a:r>
              <a:rPr lang="sr-Cyrl-RS" sz="2200" dirty="0" smtClean="0"/>
              <a:t>е</a:t>
            </a:r>
            <a:r>
              <a:rPr lang="en-US" sz="2200" dirty="0" smtClean="0"/>
              <a:t>, </a:t>
            </a:r>
            <a:r>
              <a:rPr lang="sr-Cyrl-RS" sz="2200" dirty="0" smtClean="0"/>
              <a:t>препоручују</a:t>
            </a:r>
            <a:r>
              <a:rPr lang="sv-SE" sz="2200" dirty="0" smtClean="0"/>
              <a:t> </a:t>
            </a:r>
            <a:r>
              <a:rPr lang="sr-Cyrl-RS" sz="2200" dirty="0" smtClean="0"/>
              <a:t>се</a:t>
            </a:r>
            <a:r>
              <a:rPr lang="sv-SE" sz="2200" dirty="0" smtClean="0"/>
              <a:t> </a:t>
            </a:r>
            <a:r>
              <a:rPr lang="sr-Cyrl-RS" sz="2200" dirty="0" smtClean="0"/>
              <a:t>препарати</a:t>
            </a:r>
            <a:r>
              <a:rPr lang="sv-SE" sz="2200" dirty="0" smtClean="0"/>
              <a:t> </a:t>
            </a:r>
            <a:r>
              <a:rPr lang="sr-Cyrl-RS" sz="2200" dirty="0" smtClean="0"/>
              <a:t>који</a:t>
            </a:r>
            <a:r>
              <a:rPr lang="sv-SE" sz="2200" dirty="0" smtClean="0"/>
              <a:t> </a:t>
            </a:r>
            <a:r>
              <a:rPr lang="sr-Cyrl-RS" sz="2200" dirty="0" smtClean="0"/>
              <a:t>садрже</a:t>
            </a:r>
            <a:r>
              <a:rPr lang="sv-SE" sz="2200" dirty="0" smtClean="0"/>
              <a:t> 65 </a:t>
            </a:r>
            <a:r>
              <a:rPr lang="sr-Latn-RS" sz="2200" dirty="0" smtClean="0"/>
              <a:t>mg</a:t>
            </a:r>
            <a:r>
              <a:rPr lang="sv-SE" sz="2200" dirty="0" smtClean="0"/>
              <a:t> </a:t>
            </a:r>
            <a:r>
              <a:rPr lang="sr-Cyrl-RS" sz="2200" dirty="0" smtClean="0"/>
              <a:t>елементарног</a:t>
            </a:r>
            <a:r>
              <a:rPr lang="sv-SE" sz="2200" dirty="0" smtClean="0"/>
              <a:t> </a:t>
            </a:r>
            <a:r>
              <a:rPr lang="sr-Latn-RS" sz="2200" dirty="0" smtClean="0"/>
              <a:t>F</a:t>
            </a:r>
            <a:r>
              <a:rPr lang="sr-Cyrl-RS" sz="2200" dirty="0" smtClean="0"/>
              <a:t>е</a:t>
            </a:r>
            <a:r>
              <a:rPr lang="sv-SE" sz="2200" dirty="0" smtClean="0"/>
              <a:t> </a:t>
            </a:r>
            <a:r>
              <a:rPr lang="sr-Cyrl-RS" sz="2200" dirty="0" smtClean="0"/>
              <a:t>дневно</a:t>
            </a:r>
            <a:endParaRPr lang="en-US" sz="2200" dirty="0" smtClean="0"/>
          </a:p>
          <a:p>
            <a:pPr>
              <a:lnSpc>
                <a:spcPct val="80000"/>
              </a:lnSpc>
            </a:pPr>
            <a:r>
              <a:rPr lang="sr-Cyrl-RS" sz="2200" dirty="0" smtClean="0"/>
              <a:t>Парентерална</a:t>
            </a:r>
            <a:r>
              <a:rPr lang="pl-PL" sz="2200" dirty="0" smtClean="0"/>
              <a:t> </a:t>
            </a:r>
            <a:r>
              <a:rPr lang="sr-Cyrl-RS" sz="2200" dirty="0" smtClean="0"/>
              <a:t>примена</a:t>
            </a:r>
            <a:r>
              <a:rPr lang="pl-PL" sz="2200" dirty="0" smtClean="0"/>
              <a:t> </a:t>
            </a:r>
            <a:r>
              <a:rPr lang="sr-Latn-RS" sz="2200" dirty="0" smtClean="0"/>
              <a:t>F</a:t>
            </a:r>
            <a:r>
              <a:rPr lang="sr-Cyrl-RS" sz="2200" dirty="0" smtClean="0"/>
              <a:t>е</a:t>
            </a:r>
            <a:r>
              <a:rPr lang="pl-PL" sz="2200" dirty="0" smtClean="0"/>
              <a:t> </a:t>
            </a:r>
            <a:r>
              <a:rPr lang="sr-Cyrl-RS" sz="2200" dirty="0" smtClean="0"/>
              <a:t>долази</a:t>
            </a:r>
            <a:r>
              <a:rPr lang="pl-PL" sz="2200" dirty="0" smtClean="0"/>
              <a:t> </a:t>
            </a:r>
            <a:r>
              <a:rPr lang="sr-Cyrl-RS" sz="2200" dirty="0" smtClean="0"/>
              <a:t>у</a:t>
            </a:r>
            <a:r>
              <a:rPr lang="pl-PL" sz="2200" dirty="0" smtClean="0"/>
              <a:t> </a:t>
            </a:r>
            <a:r>
              <a:rPr lang="sr-Cyrl-RS" sz="2200" dirty="0" smtClean="0"/>
              <a:t>обзир</a:t>
            </a:r>
            <a:r>
              <a:rPr lang="pl-PL" sz="2200" dirty="0" smtClean="0"/>
              <a:t> </a:t>
            </a:r>
            <a:r>
              <a:rPr lang="sr-Cyrl-RS" sz="2200" dirty="0" smtClean="0"/>
              <a:t>од</a:t>
            </a:r>
            <a:r>
              <a:rPr lang="pl-PL" sz="2200" dirty="0" smtClean="0"/>
              <a:t> </a:t>
            </a:r>
            <a:r>
              <a:rPr lang="sr-Latn-RS" sz="2200" dirty="0" smtClean="0"/>
              <a:t>II </a:t>
            </a:r>
            <a:r>
              <a:rPr lang="sr-Cyrl-RS" sz="2200" dirty="0" smtClean="0"/>
              <a:t>триместра</a:t>
            </a:r>
            <a:r>
              <a:rPr lang="pl-PL" sz="2200" dirty="0" smtClean="0"/>
              <a:t> </a:t>
            </a:r>
            <a:r>
              <a:rPr lang="sr-Cyrl-RS" sz="2200" dirty="0" smtClean="0"/>
              <a:t>надаље</a:t>
            </a:r>
            <a:r>
              <a:rPr lang="pl-PL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постпартално</a:t>
            </a:r>
            <a:r>
              <a:rPr lang="pl-PL" sz="2200" dirty="0" smtClean="0"/>
              <a:t> </a:t>
            </a:r>
            <a:r>
              <a:rPr lang="sr-Cyrl-RS" sz="2200" dirty="0" smtClean="0"/>
              <a:t>уколико</a:t>
            </a:r>
            <a:r>
              <a:rPr lang="pl-PL" sz="2200" dirty="0" smtClean="0"/>
              <a:t> </a:t>
            </a:r>
            <a:r>
              <a:rPr lang="sr-Cyrl-RS" sz="2200" dirty="0" smtClean="0"/>
              <a:t>орална</a:t>
            </a:r>
            <a:r>
              <a:rPr lang="pl-PL" sz="2200" dirty="0" smtClean="0"/>
              <a:t> </a:t>
            </a:r>
            <a:r>
              <a:rPr lang="sr-Cyrl-RS" sz="2200" dirty="0" smtClean="0"/>
              <a:t>суплементациј</a:t>
            </a:r>
            <a:r>
              <a:rPr lang="en-US" sz="2200" dirty="0" smtClean="0"/>
              <a:t>a</a:t>
            </a:r>
            <a:r>
              <a:rPr lang="pl-PL" sz="2200" dirty="0" smtClean="0"/>
              <a:t> </a:t>
            </a:r>
            <a:r>
              <a:rPr lang="sr-Cyrl-RS" sz="2200" dirty="0" smtClean="0"/>
              <a:t>није</a:t>
            </a:r>
            <a:r>
              <a:rPr lang="pl-PL" sz="2200" dirty="0" smtClean="0"/>
              <a:t> </a:t>
            </a:r>
            <a:r>
              <a:rPr lang="sr-Cyrl-RS" sz="2200" dirty="0" smtClean="0"/>
              <a:t>била</a:t>
            </a:r>
            <a:r>
              <a:rPr lang="sr-Latn-RS" sz="2200" dirty="0" smtClean="0"/>
              <a:t> </a:t>
            </a:r>
            <a:r>
              <a:rPr lang="sr-Cyrl-RS" sz="2200" dirty="0" smtClean="0"/>
              <a:t>ефикасна</a:t>
            </a:r>
            <a:endParaRPr lang="en-US" sz="22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>
          <a:xfrm>
            <a:off x="250825" y="476250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>
          <a:xfrm>
            <a:off x="395536" y="1988840"/>
            <a:ext cx="8229600" cy="4324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RS" sz="2200" b="1" dirty="0" smtClean="0"/>
              <a:t>Антикоагуланси</a:t>
            </a:r>
            <a:r>
              <a:rPr lang="en-US" sz="2200" b="1" dirty="0" smtClean="0"/>
              <a:t> </a:t>
            </a:r>
            <a:endParaRPr lang="sr-Cyrl-RS" sz="2200" b="1" dirty="0" smtClean="0"/>
          </a:p>
          <a:p>
            <a:pPr>
              <a:lnSpc>
                <a:spcPct val="80000"/>
              </a:lnSpc>
              <a:buNone/>
            </a:pPr>
            <a:endParaRPr lang="sr-Latn-CS" sz="2000" b="1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Антикоагуланси</a:t>
            </a:r>
            <a:r>
              <a:rPr lang="en-US" sz="2000" dirty="0" smtClean="0"/>
              <a:t> </a:t>
            </a:r>
            <a:r>
              <a:rPr lang="sr-Cyrl-RS" sz="2000" dirty="0" smtClean="0"/>
              <a:t>се често користе код трудница са тромбофилијом.</a:t>
            </a:r>
          </a:p>
          <a:p>
            <a:pPr>
              <a:lnSpc>
                <a:spcPct val="80000"/>
              </a:lnSpc>
              <a:buNone/>
            </a:pPr>
            <a:endParaRPr lang="sr-Cyrl-R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Због</a:t>
            </a:r>
            <a:r>
              <a:rPr lang="en-US" sz="2000" dirty="0" smtClean="0"/>
              <a:t> </a:t>
            </a:r>
            <a:r>
              <a:rPr lang="sr-Cyrl-RS" sz="2000" dirty="0" smtClean="0"/>
              <a:t>своје</a:t>
            </a:r>
            <a:r>
              <a:rPr lang="en-US" sz="2000" dirty="0" smtClean="0"/>
              <a:t> </a:t>
            </a:r>
            <a:r>
              <a:rPr lang="sr-Cyrl-RS" sz="2000" dirty="0" smtClean="0"/>
              <a:t>велике</a:t>
            </a:r>
            <a:r>
              <a:rPr lang="en-US" sz="2000" dirty="0" smtClean="0"/>
              <a:t> </a:t>
            </a:r>
            <a:r>
              <a:rPr lang="sr-Cyrl-RS" sz="2000" dirty="0" smtClean="0"/>
              <a:t>молекулске тежине </a:t>
            </a:r>
            <a:r>
              <a:rPr lang="sr-Cyrl-RS" sz="2000" dirty="0" smtClean="0">
                <a:solidFill>
                  <a:srgbClr val="00B050"/>
                </a:solidFill>
              </a:rPr>
              <a:t>хепарин</a:t>
            </a:r>
            <a:r>
              <a:rPr lang="en-US" sz="2000" dirty="0" smtClean="0"/>
              <a:t> </a:t>
            </a:r>
            <a:r>
              <a:rPr lang="sr-Cyrl-RS" sz="2000" dirty="0" smtClean="0"/>
              <a:t>не</a:t>
            </a:r>
            <a:r>
              <a:rPr lang="en-US" sz="2000" dirty="0" smtClean="0"/>
              <a:t> </a:t>
            </a:r>
            <a:r>
              <a:rPr lang="sr-Cyrl-RS" sz="2000" dirty="0" smtClean="0"/>
              <a:t>може</a:t>
            </a:r>
            <a:r>
              <a:rPr lang="en-US" sz="2000" dirty="0" smtClean="0"/>
              <a:t> </a:t>
            </a:r>
            <a:r>
              <a:rPr lang="sr-Cyrl-RS" sz="2000" dirty="0" smtClean="0"/>
              <a:t>проћи</a:t>
            </a:r>
            <a:r>
              <a:rPr lang="en-US" sz="2000" dirty="0" smtClean="0"/>
              <a:t> </a:t>
            </a:r>
            <a:r>
              <a:rPr lang="sr-Cyrl-RS" sz="2000" dirty="0" smtClean="0"/>
              <a:t>кроз</a:t>
            </a:r>
            <a:r>
              <a:rPr lang="en-US" sz="2000" dirty="0" smtClean="0"/>
              <a:t> </a:t>
            </a:r>
            <a:r>
              <a:rPr lang="sr-Cyrl-RS" sz="2000" dirty="0" smtClean="0"/>
              <a:t>плаценту</a:t>
            </a:r>
            <a:r>
              <a:rPr lang="en-US" sz="2000" dirty="0" smtClean="0"/>
              <a:t>, </a:t>
            </a:r>
            <a:r>
              <a:rPr lang="sr-Cyrl-RS" sz="2000" dirty="0" smtClean="0"/>
              <a:t>па се користи као лек</a:t>
            </a:r>
            <a:r>
              <a:rPr lang="en-US" sz="2000" dirty="0" smtClean="0"/>
              <a:t> </a:t>
            </a:r>
            <a:r>
              <a:rPr lang="sr-Cyrl-RS" sz="2000" dirty="0" smtClean="0"/>
              <a:t>избора.</a:t>
            </a:r>
          </a:p>
          <a:p>
            <a:pPr>
              <a:lnSpc>
                <a:spcPct val="80000"/>
              </a:lnSpc>
              <a:buNone/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Орални</a:t>
            </a:r>
            <a:r>
              <a:rPr lang="en-US" sz="2000" dirty="0" smtClean="0"/>
              <a:t> </a:t>
            </a:r>
            <a:r>
              <a:rPr lang="sr-Cyrl-RS" sz="2000" dirty="0" smtClean="0"/>
              <a:t>антикоагуланси (</a:t>
            </a:r>
            <a:r>
              <a:rPr lang="sr-Cyrl-RS" sz="2000" dirty="0" smtClean="0">
                <a:solidFill>
                  <a:srgbClr val="FF0000"/>
                </a:solidFill>
              </a:rPr>
              <a:t>варфарин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Cyrl-RS" sz="2000" dirty="0" smtClean="0">
                <a:solidFill>
                  <a:srgbClr val="FF0000"/>
                </a:solidFill>
              </a:rPr>
              <a:t>и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Cyrl-RS" sz="2000" dirty="0" smtClean="0">
                <a:solidFill>
                  <a:srgbClr val="FF0000"/>
                </a:solidFill>
              </a:rPr>
              <a:t>деривати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Cyrl-RS" sz="2000" dirty="0" smtClean="0">
                <a:solidFill>
                  <a:srgbClr val="FF0000"/>
                </a:solidFill>
              </a:rPr>
              <a:t>кумарина</a:t>
            </a:r>
            <a:r>
              <a:rPr lang="sr-Cyrl-RS" sz="2000" dirty="0" smtClean="0"/>
              <a:t>) су контраиндиковани</a:t>
            </a:r>
            <a:r>
              <a:rPr lang="en-US" sz="2000" dirty="0" smtClean="0"/>
              <a:t> </a:t>
            </a:r>
            <a:r>
              <a:rPr lang="sr-Cyrl-RS" sz="2000" dirty="0" smtClean="0"/>
              <a:t>током</a:t>
            </a:r>
            <a:r>
              <a:rPr lang="en-US" sz="2000" dirty="0" smtClean="0"/>
              <a:t> </a:t>
            </a:r>
            <a:r>
              <a:rPr lang="sr-Cyrl-RS" sz="2000" dirty="0" smtClean="0"/>
              <a:t>трудноће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лактације</a:t>
            </a:r>
            <a:r>
              <a:rPr lang="en-US" sz="2000" dirty="0" smtClean="0"/>
              <a:t>. </a:t>
            </a:r>
            <a:endParaRPr lang="sr-Cyrl-RS" sz="2000" dirty="0" smtClean="0"/>
          </a:p>
          <a:p>
            <a:pPr>
              <a:lnSpc>
                <a:spcPct val="80000"/>
              </a:lnSpc>
              <a:buNone/>
            </a:pPr>
            <a:endParaRPr lang="sr-Cyrl-RS" sz="2000" dirty="0" smtClean="0"/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Тератогени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ефекти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варфарина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подразумевају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назалну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хипоплазију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скелетне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абнормалности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вишеструке абнормалности ЦНС-а</a:t>
            </a:r>
            <a:r>
              <a:rPr lang="en-US" sz="1800" dirty="0" smtClean="0">
                <a:solidFill>
                  <a:schemeClr val="tx1"/>
                </a:solidFill>
              </a:rPr>
              <a:t>. </a:t>
            </a:r>
            <a:r>
              <a:rPr lang="sr-Cyrl-RS" sz="1800" dirty="0" smtClean="0">
                <a:solidFill>
                  <a:schemeClr val="tx1"/>
                </a:solidFill>
              </a:rPr>
              <a:t>Код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примене варфарина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трудноћи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описани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фетално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плацентно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крварење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које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доводи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до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интраутерине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смрти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плода</a:t>
            </a:r>
            <a:r>
              <a:rPr lang="en-US" sz="1800" dirty="0" smtClean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xfrm>
            <a:off x="179388" y="404813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>
          <a:xfrm>
            <a:off x="323850" y="1989138"/>
            <a:ext cx="8229600" cy="4324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RS" sz="2400" b="1" dirty="0" smtClean="0">
                <a:ea typeface="FangSong" pitchFamily="49" charset="-122"/>
              </a:rPr>
              <a:t>Антациди</a:t>
            </a:r>
          </a:p>
          <a:p>
            <a:pPr>
              <a:lnSpc>
                <a:spcPct val="90000"/>
              </a:lnSpc>
              <a:buNone/>
            </a:pPr>
            <a:endParaRPr lang="en-US" sz="2400" b="1" dirty="0" smtClean="0">
              <a:ea typeface="FangSong" pitchFamily="49" charset="-122"/>
            </a:endParaRPr>
          </a:p>
          <a:p>
            <a:pPr>
              <a:lnSpc>
                <a:spcPct val="90000"/>
              </a:lnSpc>
            </a:pPr>
            <a:r>
              <a:rPr lang="sr-Cyrl-RS" sz="2400" dirty="0" smtClean="0">
                <a:ea typeface="FangSong" pitchFamily="49" charset="-122"/>
              </a:rPr>
              <a:t>Горушица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је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присутна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код</a:t>
            </a:r>
            <a:r>
              <a:rPr lang="pl-PL" sz="2400" dirty="0" smtClean="0">
                <a:ea typeface="FangSong" pitchFamily="49" charset="-122"/>
              </a:rPr>
              <a:t> 45-80% </a:t>
            </a:r>
            <a:r>
              <a:rPr lang="sr-Cyrl-RS" sz="2400" dirty="0" smtClean="0">
                <a:ea typeface="FangSong" pitchFamily="49" charset="-122"/>
              </a:rPr>
              <a:t>трудница</a:t>
            </a:r>
            <a:endParaRPr lang="pl-PL" sz="2400" dirty="0" smtClean="0">
              <a:ea typeface="FangSong" pitchFamily="49" charset="-122"/>
            </a:endParaRPr>
          </a:p>
          <a:p>
            <a:pPr>
              <a:lnSpc>
                <a:spcPct val="90000"/>
              </a:lnSpc>
            </a:pPr>
            <a:r>
              <a:rPr lang="sr-Cyrl-RS" sz="2400" dirty="0" smtClean="0">
                <a:solidFill>
                  <a:srgbClr val="00B050"/>
                </a:solidFill>
                <a:ea typeface="FangSong" pitchFamily="49" charset="-122"/>
              </a:rPr>
              <a:t>Антациди</a:t>
            </a:r>
            <a:r>
              <a:rPr lang="en-US" sz="2400" dirty="0" smtClean="0">
                <a:solidFill>
                  <a:srgbClr val="00B050"/>
                </a:solidFill>
                <a:ea typeface="FangSong" pitchFamily="49" charset="-122"/>
              </a:rPr>
              <a:t> </a:t>
            </a:r>
            <a:r>
              <a:rPr lang="sr-Cyrl-RS" sz="2400" dirty="0" smtClean="0">
                <a:solidFill>
                  <a:srgbClr val="00B050"/>
                </a:solidFill>
                <a:ea typeface="FangSong" pitchFamily="49" charset="-122"/>
              </a:rPr>
              <a:t>и</a:t>
            </a:r>
            <a:r>
              <a:rPr lang="en-US" sz="2400" dirty="0" smtClean="0">
                <a:solidFill>
                  <a:srgbClr val="00B050"/>
                </a:solidFill>
                <a:ea typeface="FangSong" pitchFamily="49" charset="-122"/>
              </a:rPr>
              <a:t> </a:t>
            </a:r>
            <a:r>
              <a:rPr lang="sr-Cyrl-RS" sz="2400" dirty="0" smtClean="0">
                <a:solidFill>
                  <a:srgbClr val="00B050"/>
                </a:solidFill>
                <a:ea typeface="FangSong" pitchFamily="49" charset="-122"/>
              </a:rPr>
              <a:t>сукралфат</a:t>
            </a:r>
            <a:r>
              <a:rPr lang="en-US" sz="2400" dirty="0" smtClean="0">
                <a:solidFill>
                  <a:srgbClr val="00B050"/>
                </a:solidFill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су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безбедни</a:t>
            </a:r>
            <a:r>
              <a:rPr lang="nb-NO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током</a:t>
            </a:r>
            <a:r>
              <a:rPr lang="nb-NO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трудноће</a:t>
            </a:r>
            <a:r>
              <a:rPr lang="nb-NO" sz="2400" dirty="0" smtClean="0">
                <a:ea typeface="FangSong" pitchFamily="49" charset="-122"/>
              </a:rPr>
              <a:t>, </a:t>
            </a:r>
            <a:r>
              <a:rPr lang="sr-Cyrl-RS" sz="2400" dirty="0" smtClean="0">
                <a:ea typeface="FangSong" pitchFamily="49" charset="-122"/>
              </a:rPr>
              <a:t>јер</a:t>
            </a:r>
            <a:r>
              <a:rPr lang="nb-NO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се</a:t>
            </a:r>
            <a:r>
              <a:rPr lang="nb-NO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не</a:t>
            </a:r>
            <a:r>
              <a:rPr lang="nb-NO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ресорбују</a:t>
            </a:r>
            <a:r>
              <a:rPr lang="nb-NO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системски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и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представљају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прву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линију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избора</a:t>
            </a:r>
            <a:endParaRPr lang="en-US" sz="2400" dirty="0" smtClean="0">
              <a:ea typeface="FangSong" pitchFamily="49" charset="-122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FangSong" pitchFamily="49" charset="-122"/>
              </a:rPr>
              <a:t>H</a:t>
            </a:r>
            <a:r>
              <a:rPr lang="pl-PL" sz="2400" dirty="0" smtClean="0">
                <a:ea typeface="FangSong" pitchFamily="49" charset="-122"/>
              </a:rPr>
              <a:t>2 </a:t>
            </a:r>
            <a:r>
              <a:rPr lang="sr-Cyrl-RS" sz="2400" dirty="0" smtClean="0">
                <a:ea typeface="FangSong" pitchFamily="49" charset="-122"/>
              </a:rPr>
              <a:t>блокатори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имају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предност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над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en-US" sz="2400" dirty="0" smtClean="0">
                <a:ea typeface="FangSong" pitchFamily="49" charset="-122"/>
              </a:rPr>
              <a:t>IPP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јер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се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дуже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користе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па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има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више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података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о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безбедности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током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трудноће</a:t>
            </a:r>
            <a:r>
              <a:rPr lang="en-US" sz="2400" dirty="0" smtClean="0">
                <a:ea typeface="FangSong" pitchFamily="49" charset="-122"/>
              </a:rPr>
              <a:t> (</a:t>
            </a:r>
            <a:r>
              <a:rPr lang="sr-Cyrl-RS" sz="2400" dirty="0" smtClean="0">
                <a:ea typeface="FangSong" pitchFamily="49" charset="-122"/>
              </a:rPr>
              <a:t>али</a:t>
            </a:r>
            <a:r>
              <a:rPr lang="en-US" sz="2400" dirty="0" smtClean="0">
                <a:ea typeface="FangSong" pitchFamily="49" charset="-122"/>
              </a:rPr>
              <a:t> IPP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су ефикаснији</a:t>
            </a:r>
            <a:r>
              <a:rPr lang="en-US" sz="2400" dirty="0" smtClean="0">
                <a:ea typeface="FangSong" pitchFamily="49" charset="-122"/>
              </a:rPr>
              <a:t>!)</a:t>
            </a:r>
          </a:p>
          <a:p>
            <a:pPr>
              <a:lnSpc>
                <a:spcPct val="90000"/>
              </a:lnSpc>
            </a:pPr>
            <a:r>
              <a:rPr lang="sr-Cyrl-RS" sz="2400" dirty="0" smtClean="0">
                <a:ea typeface="FangSong" pitchFamily="49" charset="-122"/>
              </a:rPr>
              <a:t>Лансопразол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је</a:t>
            </a:r>
            <a:r>
              <a:rPr lang="en-US" sz="2400" dirty="0" smtClean="0">
                <a:ea typeface="FangSong" pitchFamily="49" charset="-122"/>
              </a:rPr>
              <a:t> IPP</a:t>
            </a:r>
            <a:r>
              <a:rPr lang="pl-PL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избора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током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трудноће</a:t>
            </a:r>
            <a:r>
              <a:rPr lang="en-US" sz="2400" dirty="0" smtClean="0">
                <a:ea typeface="FangSong" pitchFamily="49" charset="-122"/>
              </a:rPr>
              <a:t> (</a:t>
            </a:r>
            <a:r>
              <a:rPr lang="sr-Cyrl-RS" sz="2400" dirty="0" smtClean="0">
                <a:ea typeface="FangSong" pitchFamily="49" charset="-122"/>
              </a:rPr>
              <a:t>категорија</a:t>
            </a:r>
            <a:r>
              <a:rPr lang="en-US" sz="2400" dirty="0" smtClean="0">
                <a:ea typeface="FangSong" pitchFamily="49" charset="-122"/>
              </a:rPr>
              <a:t> </a:t>
            </a:r>
            <a:r>
              <a:rPr lang="sr-Cyrl-RS" sz="2400" dirty="0" smtClean="0">
                <a:ea typeface="FangSong" pitchFamily="49" charset="-122"/>
              </a:rPr>
              <a:t>Б</a:t>
            </a:r>
            <a:r>
              <a:rPr lang="en-US" sz="2400" dirty="0" smtClean="0">
                <a:ea typeface="FangSong" pitchFamily="49" charset="-122"/>
              </a:rPr>
              <a:t>).</a:t>
            </a:r>
          </a:p>
          <a:p>
            <a:endParaRPr lang="en-US" sz="2400" dirty="0" smtClean="0">
              <a:ea typeface="FangSong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179512" y="1484784"/>
            <a:ext cx="8713663" cy="5160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RS" sz="2200" b="1" dirty="0" smtClean="0"/>
              <a:t>Антихипертензиви</a:t>
            </a:r>
          </a:p>
          <a:p>
            <a:pPr>
              <a:lnSpc>
                <a:spcPct val="80000"/>
              </a:lnSpc>
              <a:buNone/>
            </a:pPr>
            <a:endParaRPr lang="sr-Latn-CS" sz="2000" b="1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Неконтролисана</a:t>
            </a:r>
            <a:r>
              <a:rPr lang="sr-Latn-CS" sz="2000" dirty="0" smtClean="0"/>
              <a:t> </a:t>
            </a:r>
            <a:r>
              <a:rPr lang="sr-Cyrl-RS" sz="2000" dirty="0" smtClean="0"/>
              <a:t>или</a:t>
            </a:r>
            <a:r>
              <a:rPr lang="sr-Latn-CS" sz="2000" dirty="0" smtClean="0"/>
              <a:t> </a:t>
            </a:r>
            <a:r>
              <a:rPr lang="sr-Cyrl-RS" sz="2000" dirty="0" smtClean="0"/>
              <a:t>тешка</a:t>
            </a:r>
            <a:r>
              <a:rPr lang="sr-Latn-CS" sz="2000" dirty="0" smtClean="0"/>
              <a:t> </a:t>
            </a:r>
            <a:r>
              <a:rPr lang="sr-Cyrl-RS" sz="2000" dirty="0" smtClean="0"/>
              <a:t>хипертензија</a:t>
            </a:r>
            <a:r>
              <a:rPr lang="sr-Latn-CS" sz="2000" dirty="0" smtClean="0"/>
              <a:t> </a:t>
            </a:r>
            <a:r>
              <a:rPr lang="sr-Cyrl-RS" sz="2000" dirty="0" smtClean="0"/>
              <a:t>представља ризик</a:t>
            </a:r>
            <a:r>
              <a:rPr lang="sr-Latn-CS" sz="2000" dirty="0" smtClean="0"/>
              <a:t> </a:t>
            </a:r>
            <a:r>
              <a:rPr lang="sr-Cyrl-RS" sz="2000" dirty="0" smtClean="0"/>
              <a:t>за</a:t>
            </a:r>
            <a:r>
              <a:rPr lang="sr-Latn-CS" sz="2000" dirty="0" smtClean="0"/>
              <a:t> </a:t>
            </a:r>
            <a:r>
              <a:rPr lang="sr-Cyrl-RS" sz="2000" dirty="0" smtClean="0"/>
              <a:t>мајку</a:t>
            </a:r>
            <a:r>
              <a:rPr lang="sr-Latn-CS" sz="2000" dirty="0" smtClean="0"/>
              <a:t> </a:t>
            </a:r>
            <a:r>
              <a:rPr lang="sr-Cyrl-RS" sz="2000" dirty="0" smtClean="0"/>
              <a:t>(срчана</a:t>
            </a:r>
            <a:r>
              <a:rPr lang="sr-Latn-CS" sz="2000" dirty="0" smtClean="0"/>
              <a:t> </a:t>
            </a:r>
            <a:r>
              <a:rPr lang="sr-Cyrl-RS" sz="2000" dirty="0" smtClean="0"/>
              <a:t>хипертрофија</a:t>
            </a:r>
            <a:r>
              <a:rPr lang="sr-Latn-CS" sz="2000" dirty="0" smtClean="0"/>
              <a:t>, </a:t>
            </a:r>
            <a:r>
              <a:rPr lang="sr-Cyrl-RS" sz="2000" dirty="0" smtClean="0"/>
              <a:t>оштећење</a:t>
            </a:r>
            <a:r>
              <a:rPr lang="sr-Latn-CS" sz="2000" dirty="0" smtClean="0"/>
              <a:t> </a:t>
            </a:r>
            <a:r>
              <a:rPr lang="sr-Cyrl-RS" sz="2000" dirty="0" smtClean="0"/>
              <a:t>бубрега</a:t>
            </a:r>
            <a:r>
              <a:rPr lang="sr-Latn-CS" sz="2000" dirty="0" smtClean="0"/>
              <a:t> </a:t>
            </a:r>
            <a:r>
              <a:rPr lang="sr-Cyrl-RS" sz="2000" dirty="0" smtClean="0"/>
              <a:t>или</a:t>
            </a:r>
            <a:r>
              <a:rPr lang="sr-Latn-CS" sz="2000" dirty="0" smtClean="0"/>
              <a:t> </a:t>
            </a:r>
            <a:r>
              <a:rPr lang="sr-Cyrl-RS" sz="2000" dirty="0" smtClean="0"/>
              <a:t>шлог)</a:t>
            </a:r>
            <a:r>
              <a:rPr lang="sr-Latn-CS" sz="2000" dirty="0" smtClean="0"/>
              <a:t>, </a:t>
            </a:r>
            <a:r>
              <a:rPr lang="sr-Cyrl-RS" sz="2000" dirty="0" smtClean="0"/>
              <a:t>али</a:t>
            </a:r>
            <a:r>
              <a:rPr lang="sr-Latn-CS" sz="2000" dirty="0" smtClean="0"/>
              <a:t> </a:t>
            </a:r>
            <a:r>
              <a:rPr lang="sr-Cyrl-RS" sz="2000" dirty="0" smtClean="0"/>
              <a:t>и за</a:t>
            </a:r>
            <a:r>
              <a:rPr lang="sr-Latn-CS" sz="2000" dirty="0" smtClean="0"/>
              <a:t> </a:t>
            </a:r>
            <a:r>
              <a:rPr lang="sr-Cyrl-RS" sz="2000" dirty="0" smtClean="0"/>
              <a:t>плод (смањује се</a:t>
            </a:r>
            <a:r>
              <a:rPr lang="sr-Latn-CS" sz="2000" dirty="0" smtClean="0"/>
              <a:t> </a:t>
            </a:r>
            <a:r>
              <a:rPr lang="sr-Cyrl-RS" sz="2000" dirty="0" smtClean="0"/>
              <a:t>проток</a:t>
            </a:r>
            <a:r>
              <a:rPr lang="sr-Latn-CS" sz="2000" dirty="0" smtClean="0"/>
              <a:t> </a:t>
            </a:r>
            <a:r>
              <a:rPr lang="sr-Cyrl-RS" sz="2000" dirty="0" smtClean="0"/>
              <a:t>крви</a:t>
            </a:r>
            <a:r>
              <a:rPr lang="sr-Latn-CS" sz="2000" dirty="0" smtClean="0"/>
              <a:t> </a:t>
            </a:r>
            <a:r>
              <a:rPr lang="sr-Cyrl-RS" sz="2000" dirty="0" smtClean="0"/>
              <a:t>кроз</a:t>
            </a:r>
            <a:r>
              <a:rPr lang="sr-Latn-CS" sz="2000" dirty="0" smtClean="0"/>
              <a:t> </a:t>
            </a:r>
            <a:r>
              <a:rPr lang="sr-Cyrl-RS" sz="2000" dirty="0" smtClean="0"/>
              <a:t>плаценту</a:t>
            </a:r>
            <a:r>
              <a:rPr lang="sr-Latn-CS" sz="2000" dirty="0" smtClean="0"/>
              <a:t>, </a:t>
            </a:r>
            <a:r>
              <a:rPr lang="sr-Cyrl-RS" sz="2000" dirty="0" smtClean="0"/>
              <a:t>он прима</a:t>
            </a:r>
            <a:r>
              <a:rPr lang="sr-Latn-CS" sz="2000" dirty="0" smtClean="0"/>
              <a:t> </a:t>
            </a:r>
            <a:r>
              <a:rPr lang="sr-Cyrl-RS" sz="2000" dirty="0" smtClean="0"/>
              <a:t>мање</a:t>
            </a:r>
            <a:r>
              <a:rPr lang="sr-Latn-CS" sz="2000" dirty="0" smtClean="0"/>
              <a:t> </a:t>
            </a:r>
            <a:r>
              <a:rPr lang="sr-Cyrl-RS" sz="2000" dirty="0" smtClean="0"/>
              <a:t>хранљивих</a:t>
            </a:r>
            <a:r>
              <a:rPr lang="sr-Latn-CS" sz="2000" dirty="0" smtClean="0"/>
              <a:t> </a:t>
            </a:r>
            <a:r>
              <a:rPr lang="sr-Cyrl-RS" sz="2000" dirty="0" smtClean="0"/>
              <a:t>материја</a:t>
            </a:r>
            <a:r>
              <a:rPr lang="sr-Latn-CS" sz="2000" dirty="0" smtClean="0"/>
              <a:t> </a:t>
            </a:r>
            <a:r>
              <a:rPr lang="sr-Cyrl-RS" sz="2000" dirty="0" smtClean="0"/>
              <a:t>и</a:t>
            </a:r>
            <a:r>
              <a:rPr lang="sr-Latn-CS" sz="2000" dirty="0" smtClean="0"/>
              <a:t> </a:t>
            </a:r>
            <a:r>
              <a:rPr lang="sr-Cyrl-RS" sz="2000" dirty="0" smtClean="0"/>
              <a:t>кисеоника</a:t>
            </a:r>
            <a:r>
              <a:rPr lang="sr-Latn-CS" sz="2000" dirty="0" smtClean="0"/>
              <a:t> </a:t>
            </a:r>
            <a:r>
              <a:rPr lang="sr-Cyrl-RS" sz="2000" dirty="0" smtClean="0"/>
              <a:t>па је његов</a:t>
            </a:r>
            <a:r>
              <a:rPr lang="sr-Latn-CS" sz="2000" dirty="0" smtClean="0"/>
              <a:t> </a:t>
            </a:r>
            <a:r>
              <a:rPr lang="sr-Cyrl-RS" sz="2000" dirty="0" smtClean="0"/>
              <a:t>раст</a:t>
            </a:r>
            <a:r>
              <a:rPr lang="sr-Latn-CS" sz="2000" dirty="0" smtClean="0"/>
              <a:t> </a:t>
            </a:r>
            <a:r>
              <a:rPr lang="sr-Cyrl-RS" sz="2000" dirty="0" smtClean="0"/>
              <a:t>и</a:t>
            </a:r>
            <a:r>
              <a:rPr lang="sr-Latn-CS" sz="2000" dirty="0" smtClean="0"/>
              <a:t> </a:t>
            </a:r>
            <a:r>
              <a:rPr lang="sr-Cyrl-RS" sz="2000" dirty="0" smtClean="0"/>
              <a:t>развој</a:t>
            </a:r>
            <a:r>
              <a:rPr lang="sr-Latn-CS" sz="2000" dirty="0" smtClean="0"/>
              <a:t> </a:t>
            </a:r>
            <a:r>
              <a:rPr lang="sr-Cyrl-RS" sz="2000" dirty="0" smtClean="0"/>
              <a:t>угрожен)</a:t>
            </a:r>
            <a:r>
              <a:rPr lang="sr-Latn-CS" sz="2000" dirty="0" smtClean="0"/>
              <a:t>.</a:t>
            </a: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Терапија</a:t>
            </a:r>
            <a:r>
              <a:rPr lang="pl-PL" sz="2000" dirty="0" smtClean="0"/>
              <a:t> </a:t>
            </a:r>
            <a:r>
              <a:rPr lang="sr-Cyrl-RS" sz="2000" dirty="0" smtClean="0"/>
              <a:t>је</a:t>
            </a:r>
            <a:r>
              <a:rPr lang="pl-PL" sz="2000" dirty="0" smtClean="0"/>
              <a:t> </a:t>
            </a:r>
            <a:r>
              <a:rPr lang="sr-Cyrl-RS" sz="2000" dirty="0" smtClean="0"/>
              <a:t>индикована</a:t>
            </a:r>
            <a:r>
              <a:rPr lang="pl-PL" sz="2000" dirty="0" smtClean="0"/>
              <a:t> </a:t>
            </a:r>
            <a:r>
              <a:rPr lang="sr-Cyrl-RS" sz="2000" dirty="0" smtClean="0"/>
              <a:t>када</a:t>
            </a:r>
            <a:r>
              <a:rPr lang="pl-PL" sz="2000" dirty="0" smtClean="0"/>
              <a:t> </a:t>
            </a:r>
            <a:r>
              <a:rPr lang="sr-Cyrl-RS" sz="2000" dirty="0" smtClean="0"/>
              <a:t>је</a:t>
            </a:r>
            <a:r>
              <a:rPr lang="pl-PL" sz="2000" dirty="0" smtClean="0"/>
              <a:t> </a:t>
            </a:r>
            <a:r>
              <a:rPr lang="sr-Cyrl-RS" sz="2000" dirty="0" smtClean="0"/>
              <a:t>систолни</a:t>
            </a:r>
            <a:r>
              <a:rPr lang="pl-PL" sz="2000" dirty="0" smtClean="0"/>
              <a:t> </a:t>
            </a:r>
            <a:r>
              <a:rPr lang="sr-Cyrl-RS" sz="2000" dirty="0" smtClean="0"/>
              <a:t>притисак</a:t>
            </a:r>
            <a:r>
              <a:rPr lang="pl-PL" sz="2000" dirty="0" smtClean="0"/>
              <a:t> &gt;160</a:t>
            </a:r>
            <a:r>
              <a:rPr lang="en-US" sz="2000" dirty="0" smtClean="0"/>
              <a:t> mm Hg </a:t>
            </a:r>
            <a:r>
              <a:rPr lang="sr-Cyrl-RS" sz="2000" dirty="0" smtClean="0"/>
              <a:t>и</a:t>
            </a:r>
            <a:r>
              <a:rPr lang="en-US" sz="2000" dirty="0" smtClean="0"/>
              <a:t>/</a:t>
            </a:r>
            <a:r>
              <a:rPr lang="sr-Cyrl-RS" sz="2000" dirty="0" smtClean="0"/>
              <a:t>или</a:t>
            </a:r>
            <a:r>
              <a:rPr lang="en-US" sz="2000" dirty="0" smtClean="0"/>
              <a:t> </a:t>
            </a:r>
            <a:r>
              <a:rPr lang="sr-Cyrl-RS" sz="2000" dirty="0" smtClean="0"/>
              <a:t>дијастолни</a:t>
            </a:r>
            <a:r>
              <a:rPr lang="en-US" sz="2000" dirty="0" smtClean="0"/>
              <a:t> </a:t>
            </a:r>
            <a:r>
              <a:rPr lang="sr-Cyrl-RS" sz="2000" dirty="0" smtClean="0"/>
              <a:t>притисак</a:t>
            </a:r>
            <a:r>
              <a:rPr lang="en-US" sz="2000" dirty="0" smtClean="0"/>
              <a:t> </a:t>
            </a:r>
            <a:r>
              <a:rPr lang="sr-Cyrl-RS" sz="2000" dirty="0" smtClean="0"/>
              <a:t> </a:t>
            </a:r>
            <a:r>
              <a:rPr lang="en-US" sz="2000" dirty="0" smtClean="0"/>
              <a:t>&gt;100-105 mm Hg.</a:t>
            </a:r>
            <a:endParaRPr lang="sr-Cyrl-RS" sz="2000" dirty="0" smtClean="0"/>
          </a:p>
          <a:p>
            <a:pPr>
              <a:lnSpc>
                <a:spcPct val="80000"/>
              </a:lnSpc>
              <a:buNone/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Лек</a:t>
            </a:r>
            <a:r>
              <a:rPr lang="it-IT" sz="2000" dirty="0" smtClean="0"/>
              <a:t> </a:t>
            </a:r>
            <a:r>
              <a:rPr lang="sr-Cyrl-RS" sz="2000" dirty="0" smtClean="0"/>
              <a:t>избора</a:t>
            </a:r>
            <a:r>
              <a:rPr lang="it-IT" sz="2000" dirty="0" smtClean="0"/>
              <a:t> </a:t>
            </a:r>
            <a:r>
              <a:rPr lang="sr-Cyrl-RS" sz="2000" dirty="0" smtClean="0"/>
              <a:t>је</a:t>
            </a:r>
            <a:r>
              <a:rPr lang="it-IT" sz="2000" dirty="0" smtClean="0"/>
              <a:t> </a:t>
            </a:r>
            <a:r>
              <a:rPr lang="sr-Cyrl-RS" sz="2000" dirty="0" smtClean="0">
                <a:solidFill>
                  <a:srgbClr val="00B050"/>
                </a:solidFill>
              </a:rPr>
              <a:t>метилдопа</a:t>
            </a:r>
            <a:r>
              <a:rPr lang="sr-Cyrl-RS" sz="2000" dirty="0" smtClean="0"/>
              <a:t>.</a:t>
            </a:r>
          </a:p>
          <a:p>
            <a:pPr>
              <a:lnSpc>
                <a:spcPct val="80000"/>
              </a:lnSpc>
              <a:buNone/>
            </a:pPr>
            <a:endParaRPr lang="sr-Cyrl-R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Могућа</a:t>
            </a:r>
            <a:r>
              <a:rPr lang="en-US" sz="2000" dirty="0" smtClean="0"/>
              <a:t> </a:t>
            </a:r>
            <a:r>
              <a:rPr lang="sr-Cyrl-RS" sz="2000" dirty="0" smtClean="0"/>
              <a:t>је</a:t>
            </a:r>
            <a:r>
              <a:rPr lang="en-US" sz="2000" dirty="0" smtClean="0"/>
              <a:t> </a:t>
            </a:r>
            <a:r>
              <a:rPr lang="sr-Cyrl-RS" sz="2000" dirty="0" smtClean="0"/>
              <a:t>примена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антихипертензива</a:t>
            </a:r>
            <a:r>
              <a:rPr lang="en-US" sz="2000" dirty="0" smtClean="0"/>
              <a:t> </a:t>
            </a:r>
            <a:r>
              <a:rPr lang="sr-Cyrl-RS" sz="2000" dirty="0" smtClean="0"/>
              <a:t>из</a:t>
            </a:r>
            <a:r>
              <a:rPr lang="en-US" sz="2000" dirty="0" smtClean="0"/>
              <a:t> </a:t>
            </a:r>
            <a:r>
              <a:rPr lang="sr-Cyrl-RS" sz="2000" dirty="0" smtClean="0"/>
              <a:t>осталих</a:t>
            </a:r>
            <a:r>
              <a:rPr lang="en-US" sz="2000" dirty="0" smtClean="0"/>
              <a:t> </a:t>
            </a:r>
            <a:r>
              <a:rPr lang="sr-Cyrl-RS" sz="2000" dirty="0" smtClean="0"/>
              <a:t>група</a:t>
            </a:r>
            <a:r>
              <a:rPr lang="en-US" sz="2000" dirty="0" smtClean="0"/>
              <a:t> </a:t>
            </a:r>
            <a:r>
              <a:rPr lang="pl-PL" sz="2000" dirty="0" smtClean="0"/>
              <a:t>(</a:t>
            </a:r>
            <a:r>
              <a:rPr lang="sr-Cyrl-RS" sz="2000" dirty="0" smtClean="0"/>
              <a:t>лабеталол</a:t>
            </a:r>
            <a:r>
              <a:rPr lang="pl-PL" sz="2000" dirty="0" smtClean="0"/>
              <a:t>, </a:t>
            </a:r>
            <a:r>
              <a:rPr lang="sr-Cyrl-RS" sz="2000" dirty="0" smtClean="0"/>
              <a:t>пропранолол</a:t>
            </a:r>
            <a:r>
              <a:rPr lang="pl-PL" sz="2000" dirty="0" smtClean="0"/>
              <a:t>) </a:t>
            </a:r>
            <a:r>
              <a:rPr lang="sr-Cyrl-RS" sz="2000" dirty="0" smtClean="0"/>
              <a:t>с</a:t>
            </a:r>
            <a:r>
              <a:rPr lang="pl-PL" sz="2000" dirty="0" smtClean="0"/>
              <a:t> </a:t>
            </a:r>
            <a:r>
              <a:rPr lang="sr-Cyrl-RS" sz="2000" dirty="0" smtClean="0"/>
              <a:t>изузетком</a:t>
            </a:r>
            <a:r>
              <a:rPr lang="pl-PL" sz="2000" dirty="0" smtClean="0"/>
              <a:t> </a:t>
            </a:r>
            <a:r>
              <a:rPr lang="sr-Cyrl-RS" sz="2000" dirty="0" smtClean="0"/>
              <a:t>АЦЕ</a:t>
            </a:r>
            <a:r>
              <a:rPr lang="pl-PL" sz="2000" dirty="0" smtClean="0"/>
              <a:t> </a:t>
            </a:r>
            <a:r>
              <a:rPr lang="sr-Cyrl-RS" sz="2000" dirty="0" smtClean="0"/>
              <a:t>инхибитора</a:t>
            </a:r>
            <a:r>
              <a:rPr lang="pl-PL" sz="2000" dirty="0" smtClean="0"/>
              <a:t> </a:t>
            </a:r>
            <a:r>
              <a:rPr lang="sr-Cyrl-RS" sz="2000" dirty="0" smtClean="0"/>
              <a:t>и</a:t>
            </a:r>
            <a:r>
              <a:rPr lang="pl-PL" sz="2000" dirty="0" smtClean="0"/>
              <a:t> </a:t>
            </a:r>
            <a:r>
              <a:rPr lang="sr-Cyrl-RS" sz="2000" dirty="0" smtClean="0"/>
              <a:t>антагониста</a:t>
            </a:r>
            <a:r>
              <a:rPr lang="en-US" sz="2000" dirty="0" smtClean="0"/>
              <a:t> </a:t>
            </a:r>
            <a:r>
              <a:rPr lang="sr-Cyrl-RS" sz="2000" dirty="0" smtClean="0"/>
              <a:t>АТ</a:t>
            </a:r>
            <a:r>
              <a:rPr lang="en-US" sz="2000" dirty="0" smtClean="0"/>
              <a:t>1 </a:t>
            </a:r>
            <a:r>
              <a:rPr lang="sr-Cyrl-RS" sz="2000" dirty="0" smtClean="0"/>
              <a:t>рецептора</a:t>
            </a:r>
            <a:r>
              <a:rPr lang="en-US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sr-Cyrl-RS" sz="2000" dirty="0" smtClean="0"/>
              <a:t>Диуретици</a:t>
            </a:r>
            <a:r>
              <a:rPr lang="en-US" sz="2000" dirty="0" smtClean="0"/>
              <a:t>: </a:t>
            </a:r>
            <a:r>
              <a:rPr lang="sr-Cyrl-RS" sz="2000" dirty="0" smtClean="0"/>
              <a:t>нису</a:t>
            </a:r>
            <a:r>
              <a:rPr lang="en-US" sz="2000" dirty="0" smtClean="0"/>
              <a:t> </a:t>
            </a:r>
            <a:r>
              <a:rPr lang="sr-Cyrl-RS" sz="2000" dirty="0" smtClean="0"/>
              <a:t>тератогени</a:t>
            </a:r>
            <a:r>
              <a:rPr lang="en-US" sz="2000" dirty="0" smtClean="0"/>
              <a:t> </a:t>
            </a:r>
            <a:r>
              <a:rPr lang="sr-Cyrl-RS" sz="2000" dirty="0" smtClean="0"/>
              <a:t>али</a:t>
            </a:r>
            <a:r>
              <a:rPr lang="en-US" sz="2000" dirty="0" smtClean="0"/>
              <a:t> </a:t>
            </a:r>
            <a:r>
              <a:rPr lang="sr-Cyrl-RS" sz="2000" dirty="0" smtClean="0"/>
              <a:t>смањују</a:t>
            </a:r>
            <a:r>
              <a:rPr lang="en-US" sz="2000" dirty="0" smtClean="0"/>
              <a:t> </a:t>
            </a:r>
            <a:r>
              <a:rPr lang="sr-Cyrl-RS" sz="2000" dirty="0" smtClean="0"/>
              <a:t>волумен</a:t>
            </a:r>
            <a:r>
              <a:rPr lang="en-US" sz="2000" dirty="0" smtClean="0"/>
              <a:t> </a:t>
            </a:r>
            <a:r>
              <a:rPr lang="sr-Cyrl-RS" sz="2000" dirty="0" smtClean="0"/>
              <a:t>екстрацелуларне</a:t>
            </a:r>
            <a:r>
              <a:rPr lang="en-US" sz="2000" dirty="0" smtClean="0"/>
              <a:t> </a:t>
            </a:r>
            <a:r>
              <a:rPr lang="sr-Cyrl-RS" sz="2000" dirty="0" smtClean="0"/>
              <a:t>течности</a:t>
            </a:r>
            <a:r>
              <a:rPr lang="en-US" sz="2000" dirty="0" smtClean="0"/>
              <a:t> (</a:t>
            </a:r>
            <a:r>
              <a:rPr lang="sr-Cyrl-RS" sz="2000" dirty="0" smtClean="0"/>
              <a:t>хипоперфузија</a:t>
            </a:r>
            <a:r>
              <a:rPr lang="en-US" sz="2000" dirty="0" smtClean="0"/>
              <a:t>) </a:t>
            </a:r>
            <a:r>
              <a:rPr lang="sr-Cyrl-RS" sz="2000" dirty="0" smtClean="0"/>
              <a:t>па</a:t>
            </a:r>
            <a:r>
              <a:rPr lang="en-US" sz="2000" dirty="0" smtClean="0"/>
              <a:t> </a:t>
            </a:r>
            <a:r>
              <a:rPr lang="sr-Cyrl-RS" sz="2000" dirty="0" smtClean="0"/>
              <a:t>се</a:t>
            </a:r>
            <a:r>
              <a:rPr lang="en-US" sz="2000" dirty="0" smtClean="0"/>
              <a:t> </a:t>
            </a:r>
            <a:r>
              <a:rPr lang="sr-Cyrl-RS" sz="2000" dirty="0" smtClean="0"/>
              <a:t>избегавају.</a:t>
            </a:r>
            <a:endParaRPr lang="sr-Latn-C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>
                <a:solidFill>
                  <a:srgbClr val="FF0000"/>
                </a:solidFill>
              </a:rPr>
              <a:t>АЦЕ</a:t>
            </a:r>
            <a:r>
              <a:rPr lang="sr-Latn-CS" sz="2000" dirty="0" smtClean="0">
                <a:solidFill>
                  <a:srgbClr val="FF0000"/>
                </a:solidFill>
              </a:rPr>
              <a:t> </a:t>
            </a:r>
            <a:r>
              <a:rPr lang="sr-Cyrl-RS" sz="2000" dirty="0" smtClean="0">
                <a:solidFill>
                  <a:srgbClr val="FF0000"/>
                </a:solidFill>
              </a:rPr>
              <a:t>инхибитори</a:t>
            </a:r>
            <a:r>
              <a:rPr lang="sr-Latn-CS" sz="2000" dirty="0" smtClean="0">
                <a:solidFill>
                  <a:srgbClr val="FF0000"/>
                </a:solidFill>
              </a:rPr>
              <a:t> </a:t>
            </a:r>
            <a:r>
              <a:rPr lang="sr-Cyrl-RS" sz="2000" dirty="0" smtClean="0"/>
              <a:t>изазивају: олигохидроамнион</a:t>
            </a:r>
            <a:r>
              <a:rPr lang="sr-Latn-CS" sz="2000" dirty="0" smtClean="0"/>
              <a:t> (</a:t>
            </a:r>
            <a:r>
              <a:rPr lang="sr-Cyrl-RS" sz="2000" dirty="0" smtClean="0"/>
              <a:t>дефицијенцију</a:t>
            </a:r>
            <a:r>
              <a:rPr lang="sr-Latn-CS" sz="2000" dirty="0" smtClean="0"/>
              <a:t> </a:t>
            </a:r>
            <a:r>
              <a:rPr lang="sr-Cyrl-RS" sz="2000" dirty="0" smtClean="0"/>
              <a:t>амнионске</a:t>
            </a:r>
            <a:r>
              <a:rPr lang="sr-Latn-CS" sz="2000" dirty="0" smtClean="0"/>
              <a:t> </a:t>
            </a:r>
            <a:r>
              <a:rPr lang="sr-Cyrl-RS" sz="2000" dirty="0" smtClean="0"/>
              <a:t>течности</a:t>
            </a:r>
            <a:r>
              <a:rPr lang="sr-Latn-CS" sz="2000" dirty="0" smtClean="0"/>
              <a:t>), </a:t>
            </a:r>
            <a:r>
              <a:rPr lang="sr-Cyrl-RS" sz="2000" dirty="0" smtClean="0"/>
              <a:t>неонаталну</a:t>
            </a:r>
            <a:r>
              <a:rPr lang="sr-Latn-CS" sz="2000" dirty="0" smtClean="0"/>
              <a:t> </a:t>
            </a:r>
            <a:r>
              <a:rPr lang="sr-Cyrl-RS" sz="2000" dirty="0" smtClean="0"/>
              <a:t>анурију</a:t>
            </a:r>
            <a:r>
              <a:rPr lang="sr-Latn-CS" sz="2000" dirty="0" smtClean="0"/>
              <a:t>, </a:t>
            </a:r>
            <a:r>
              <a:rPr lang="sr-Cyrl-RS" sz="2000" dirty="0" smtClean="0"/>
              <a:t>хипокалварију</a:t>
            </a:r>
            <a:r>
              <a:rPr lang="sr-Latn-CS" sz="2000" dirty="0" smtClean="0"/>
              <a:t> (</a:t>
            </a:r>
            <a:r>
              <a:rPr lang="sr-Cyrl-RS" sz="2000" dirty="0" smtClean="0"/>
              <a:t>успорену</a:t>
            </a:r>
            <a:r>
              <a:rPr lang="sr-Latn-CS" sz="2000" dirty="0" smtClean="0"/>
              <a:t> </a:t>
            </a:r>
            <a:r>
              <a:rPr lang="sr-Cyrl-RS" sz="2000" dirty="0" smtClean="0"/>
              <a:t>осификацију</a:t>
            </a:r>
            <a:r>
              <a:rPr lang="sr-Latn-CS" sz="2000" dirty="0" smtClean="0"/>
              <a:t> </a:t>
            </a:r>
            <a:r>
              <a:rPr lang="sr-Cyrl-RS" sz="2000" dirty="0" smtClean="0"/>
              <a:t>лобање</a:t>
            </a:r>
            <a:r>
              <a:rPr lang="sr-Latn-CS" sz="2000" dirty="0" smtClean="0"/>
              <a:t>), </a:t>
            </a:r>
            <a:r>
              <a:rPr lang="sr-Cyrl-RS" sz="2000" dirty="0" smtClean="0"/>
              <a:t>пулмонарну</a:t>
            </a:r>
            <a:r>
              <a:rPr lang="sr-Latn-CS" sz="2000" dirty="0" smtClean="0"/>
              <a:t> </a:t>
            </a:r>
            <a:r>
              <a:rPr lang="sr-Cyrl-RS" sz="2000" dirty="0" smtClean="0"/>
              <a:t>хипоплазију</a:t>
            </a:r>
            <a:r>
              <a:rPr lang="sr-Latn-CS" sz="2000" dirty="0" smtClean="0"/>
              <a:t>, </a:t>
            </a:r>
            <a:r>
              <a:rPr lang="sr-Cyrl-RS" sz="2000" dirty="0" smtClean="0"/>
              <a:t>отворени</a:t>
            </a:r>
            <a:r>
              <a:rPr lang="sr-Latn-CS" sz="2000" dirty="0" smtClean="0"/>
              <a:t> </a:t>
            </a:r>
            <a:r>
              <a:rPr lang="sr-Cyrl-RS" sz="2000" dirty="0" smtClean="0"/>
              <a:t>дуктус</a:t>
            </a:r>
            <a:r>
              <a:rPr lang="sr-Latn-CS" sz="2000" dirty="0" smtClean="0"/>
              <a:t> </a:t>
            </a:r>
            <a:r>
              <a:rPr lang="sr-Cyrl-RS" sz="2000" dirty="0" smtClean="0"/>
              <a:t>артериозус</a:t>
            </a:r>
            <a:r>
              <a:rPr lang="sr-Latn-CS" sz="2000" dirty="0" smtClean="0"/>
              <a:t>, </a:t>
            </a:r>
            <a:r>
              <a:rPr lang="sr-Cyrl-RS" sz="2000" dirty="0" smtClean="0"/>
              <a:t>заостајање</a:t>
            </a:r>
            <a:r>
              <a:rPr lang="sr-Latn-CS" sz="2000" dirty="0" smtClean="0"/>
              <a:t> </a:t>
            </a:r>
            <a:r>
              <a:rPr lang="sr-Cyrl-RS" sz="2000" dirty="0" smtClean="0"/>
              <a:t>у</a:t>
            </a:r>
            <a:r>
              <a:rPr lang="sr-Latn-CS" sz="2000" dirty="0" smtClean="0"/>
              <a:t> </a:t>
            </a:r>
            <a:r>
              <a:rPr lang="sr-Cyrl-RS" sz="2000" dirty="0" smtClean="0"/>
              <a:t>интраутерином</a:t>
            </a:r>
            <a:r>
              <a:rPr lang="sr-Latn-CS" sz="2000" dirty="0" smtClean="0"/>
              <a:t> </a:t>
            </a:r>
            <a:r>
              <a:rPr lang="sr-Cyrl-RS" sz="2000" dirty="0" smtClean="0"/>
              <a:t>развоју</a:t>
            </a:r>
            <a:r>
              <a:rPr lang="sr-Latn-CS" sz="2000" dirty="0" smtClean="0"/>
              <a:t> </a:t>
            </a:r>
            <a:r>
              <a:rPr lang="sr-Cyrl-RS" sz="2000" dirty="0" smtClean="0"/>
              <a:t>и</a:t>
            </a:r>
            <a:r>
              <a:rPr lang="sr-Latn-CS" sz="2000" dirty="0" smtClean="0"/>
              <a:t> </a:t>
            </a:r>
            <a:r>
              <a:rPr lang="sr-Cyrl-RS" sz="2000" dirty="0" smtClean="0"/>
              <a:t>феталну</a:t>
            </a:r>
            <a:r>
              <a:rPr lang="sr-Latn-CS" sz="2000" dirty="0" smtClean="0"/>
              <a:t> </a:t>
            </a:r>
            <a:r>
              <a:rPr lang="sr-Cyrl-RS" sz="2000" dirty="0" smtClean="0"/>
              <a:t>или</a:t>
            </a:r>
            <a:r>
              <a:rPr lang="sr-Latn-CS" sz="2000" dirty="0" smtClean="0"/>
              <a:t> </a:t>
            </a:r>
            <a:r>
              <a:rPr lang="sr-Cyrl-RS" sz="2000" dirty="0" smtClean="0"/>
              <a:t>неонаталну</a:t>
            </a:r>
            <a:r>
              <a:rPr lang="sr-Latn-CS" sz="2000" dirty="0" smtClean="0"/>
              <a:t> </a:t>
            </a:r>
            <a:r>
              <a:rPr lang="sr-Cyrl-RS" sz="2000" dirty="0" smtClean="0"/>
              <a:t>смрт</a:t>
            </a:r>
            <a:r>
              <a:rPr lang="sr-Latn-CS" sz="1600" dirty="0" smtClean="0">
                <a:latin typeface="Georgia" pitchFamily="18" charset="0"/>
              </a:rPr>
              <a:t>.</a:t>
            </a:r>
            <a:endParaRPr lang="en-US" sz="16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en-US" sz="16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и </a:t>
            </a:r>
            <a:r>
              <a:rPr lang="en-US" b="1" dirty="0" err="1" smtClean="0"/>
              <a:t>деца</a:t>
            </a:r>
            <a:endParaRPr lang="en-US" b="1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8313" y="1773238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x-none" dirty="0" smtClean="0"/>
                        <a:t>УЗРАСТ</a:t>
                      </a:r>
                      <a:r>
                        <a:rPr lang="x-none" baseline="0" dirty="0" smtClean="0"/>
                        <a:t> ДЕЦЕ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Претерминска новорођенчад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x-none" dirty="0" smtClean="0"/>
                        <a:t>37  гестационе недеље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Новорођенчад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Од рођења до 1 месеца живота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Одојчад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Од 1 месеца до 2 године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Деца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Од 2 до 12</a:t>
                      </a:r>
                      <a:r>
                        <a:rPr lang="x-none" baseline="0" dirty="0" smtClean="0"/>
                        <a:t> година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Преадолесценти и адолесценти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Од 12 до 16 година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08" name="TextBox 4"/>
          <p:cNvSpPr txBox="1">
            <a:spLocks noChangeArrowheads="1"/>
          </p:cNvSpPr>
          <p:nvPr/>
        </p:nvSpPr>
        <p:spPr bwMode="auto">
          <a:xfrm>
            <a:off x="395288" y="4292600"/>
            <a:ext cx="85693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Савремена употреба лекова у терапији обољења деце и новорођенчади базира се на лековима који нису педијатријски дизајнирани и евалуирани, тј. њихова ефикасност и безбедност није потврђена у клиничким испитивањима код деце. 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 Значајан недостатак педијатријских формулација за децу млађу од 12 година допринео је масовној примени лекова без (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unlicensed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) и ван (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off label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) употребне лиценце код деце.</a:t>
            </a:r>
            <a:endParaRPr lang="en-US" sz="20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0" y="1412875"/>
            <a:ext cx="8893175" cy="5445125"/>
          </a:xfrm>
        </p:spPr>
        <p:txBody>
          <a:bodyPr/>
          <a:lstStyle/>
          <a:p>
            <a:r>
              <a:rPr lang="sr-Cyrl-RS" sz="2200" b="1" dirty="0" smtClean="0"/>
              <a:t>Лекови у терапији хипотиреозе и хипертиреозе</a:t>
            </a:r>
          </a:p>
          <a:p>
            <a:pPr>
              <a:buNone/>
            </a:pPr>
            <a:endParaRPr lang="en-US" sz="1400" b="1" dirty="0" smtClean="0"/>
          </a:p>
          <a:p>
            <a:r>
              <a:rPr lang="sr-Cyrl-RS" sz="2000" dirty="0" smtClean="0">
                <a:solidFill>
                  <a:srgbClr val="00B050"/>
                </a:solidFill>
              </a:rPr>
              <a:t>Левотироксин</a:t>
            </a:r>
            <a:r>
              <a:rPr lang="vi-VN" sz="2000" dirty="0" smtClean="0"/>
              <a:t> </a:t>
            </a:r>
            <a:r>
              <a:rPr lang="sr-Cyrl-RS" sz="2000" dirty="0" smtClean="0"/>
              <a:t>(категорија А) - лечење хипотиреозе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трудноћи</a:t>
            </a:r>
            <a:r>
              <a:rPr lang="vi-VN" sz="2000" dirty="0" smtClean="0"/>
              <a:t>. </a:t>
            </a:r>
            <a:r>
              <a:rPr lang="sr-Cyrl-RS" sz="2000" dirty="0" smtClean="0"/>
              <a:t>Потребно</a:t>
            </a:r>
            <a:r>
              <a:rPr lang="vi-VN" sz="2000" dirty="0" smtClean="0"/>
              <a:t> </a:t>
            </a:r>
            <a:r>
              <a:rPr lang="sr-Cyrl-RS" sz="2000" dirty="0" smtClean="0"/>
              <a:t>је</a:t>
            </a:r>
            <a:r>
              <a:rPr lang="vi-VN" sz="2000" dirty="0" smtClean="0"/>
              <a:t> </a:t>
            </a:r>
            <a:r>
              <a:rPr lang="sr-Cyrl-RS" sz="2000" dirty="0" smtClean="0"/>
              <a:t>лечити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субклиничку</a:t>
            </a:r>
            <a:r>
              <a:rPr lang="vi-VN" sz="2000" dirty="0" smtClean="0"/>
              <a:t> </a:t>
            </a:r>
            <a:r>
              <a:rPr lang="sr-Cyrl-RS" sz="2000" dirty="0" smtClean="0"/>
              <a:t>хипотиреозу</a:t>
            </a:r>
            <a:r>
              <a:rPr lang="vi-VN" sz="2000" dirty="0" smtClean="0"/>
              <a:t> (</a:t>
            </a:r>
            <a:r>
              <a:rPr lang="sr-Cyrl-RS" sz="2000" dirty="0" smtClean="0"/>
              <a:t>асимптоматско</a:t>
            </a:r>
            <a:r>
              <a:rPr lang="vi-VN" sz="2000" dirty="0" smtClean="0"/>
              <a:t> </a:t>
            </a:r>
            <a:r>
              <a:rPr lang="sr-Cyrl-RS" sz="2000" dirty="0" smtClean="0"/>
              <a:t>стање</a:t>
            </a:r>
            <a:r>
              <a:rPr lang="vi-VN" sz="2000" dirty="0" smtClean="0"/>
              <a:t> </a:t>
            </a:r>
            <a:r>
              <a:rPr lang="sr-Cyrl-RS" sz="2000" dirty="0" smtClean="0"/>
              <a:t>које карактерише повишен  ниво </a:t>
            </a:r>
            <a:r>
              <a:rPr lang="en-US" sz="2000" dirty="0" smtClean="0"/>
              <a:t>TSH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нормалне концентрације</a:t>
            </a:r>
            <a:r>
              <a:rPr lang="vi-VN" sz="2000" dirty="0" smtClean="0"/>
              <a:t> </a:t>
            </a:r>
            <a:r>
              <a:rPr lang="sr-Cyrl-RS" sz="2000" dirty="0" smtClean="0"/>
              <a:t>Т3и</a:t>
            </a:r>
            <a:r>
              <a:rPr lang="vi-VN" sz="2000" dirty="0" smtClean="0"/>
              <a:t> </a:t>
            </a:r>
            <a:r>
              <a:rPr lang="sr-Cyrl-RS" sz="2000" dirty="0" smtClean="0"/>
              <a:t>Т4</a:t>
            </a:r>
            <a:r>
              <a:rPr lang="vi-VN" sz="2000" dirty="0" smtClean="0"/>
              <a:t>) </a:t>
            </a:r>
            <a:r>
              <a:rPr lang="sr-Cyrl-RS" sz="2000" dirty="0" smtClean="0"/>
              <a:t>јер</a:t>
            </a:r>
            <a:r>
              <a:rPr lang="vi-VN" sz="2000" dirty="0" smtClean="0"/>
              <a:t> </a:t>
            </a:r>
            <a:r>
              <a:rPr lang="sr-Cyrl-RS" sz="2000" dirty="0" smtClean="0"/>
              <a:t>су</a:t>
            </a:r>
            <a:r>
              <a:rPr lang="vi-VN" sz="2000" dirty="0" smtClean="0"/>
              <a:t> </a:t>
            </a:r>
            <a:r>
              <a:rPr lang="sr-Cyrl-RS" sz="2000" dirty="0" smtClean="0"/>
              <a:t>најновије</a:t>
            </a:r>
            <a:r>
              <a:rPr lang="vi-VN" sz="2000" dirty="0" smtClean="0"/>
              <a:t> </a:t>
            </a:r>
            <a:r>
              <a:rPr lang="sr-Cyrl-RS" sz="2000" dirty="0" smtClean="0"/>
              <a:t>студије</a:t>
            </a:r>
            <a:r>
              <a:rPr lang="vi-VN" sz="2000" dirty="0" smtClean="0"/>
              <a:t> </a:t>
            </a:r>
            <a:r>
              <a:rPr lang="sr-Cyrl-RS" sz="2000" dirty="0" smtClean="0"/>
              <a:t>указале</a:t>
            </a:r>
            <a:r>
              <a:rPr lang="vi-VN" sz="2000" dirty="0" smtClean="0"/>
              <a:t> </a:t>
            </a:r>
            <a:r>
              <a:rPr lang="sr-Cyrl-RS" sz="2000" dirty="0" smtClean="0"/>
              <a:t>на</a:t>
            </a:r>
            <a:r>
              <a:rPr lang="vi-VN" sz="2000" dirty="0" smtClean="0"/>
              <a:t> </a:t>
            </a:r>
            <a:r>
              <a:rPr lang="sr-Cyrl-RS" sz="2000" dirty="0" smtClean="0"/>
              <a:t>повезаност</a:t>
            </a:r>
            <a:r>
              <a:rPr lang="vi-VN" sz="2000" dirty="0" smtClean="0"/>
              <a:t> </a:t>
            </a:r>
            <a:r>
              <a:rPr lang="sr-Cyrl-RS" sz="2000" dirty="0" smtClean="0"/>
              <a:t>с</a:t>
            </a:r>
            <a:r>
              <a:rPr lang="vi-VN" sz="2000" dirty="0" smtClean="0"/>
              <a:t> </a:t>
            </a:r>
            <a:r>
              <a:rPr lang="sr-Cyrl-RS" sz="2000" dirty="0" smtClean="0"/>
              <a:t>оштећењем</a:t>
            </a:r>
            <a:r>
              <a:rPr lang="vi-VN" sz="2000" dirty="0" smtClean="0"/>
              <a:t> </a:t>
            </a:r>
            <a:r>
              <a:rPr lang="sr-Cyrl-RS" sz="2000" dirty="0" smtClean="0"/>
              <a:t>психомоторног</a:t>
            </a:r>
            <a:r>
              <a:rPr lang="vi-VN" sz="2000" dirty="0" smtClean="0"/>
              <a:t> </a:t>
            </a:r>
            <a:r>
              <a:rPr lang="sr-Cyrl-RS" sz="2000" dirty="0" smtClean="0"/>
              <a:t>развоја</a:t>
            </a:r>
            <a:r>
              <a:rPr lang="vi-VN" sz="2000" dirty="0" smtClean="0"/>
              <a:t> </a:t>
            </a:r>
            <a:r>
              <a:rPr lang="sr-Cyrl-RS" sz="2000" dirty="0" smtClean="0"/>
              <a:t>детета</a:t>
            </a:r>
            <a:r>
              <a:rPr lang="vi-VN" sz="2000" dirty="0" smtClean="0"/>
              <a:t>.</a:t>
            </a:r>
            <a:endParaRPr lang="en-US" sz="2000" dirty="0" smtClean="0"/>
          </a:p>
          <a:p>
            <a:endParaRPr lang="en-US" sz="1400" dirty="0" smtClean="0">
              <a:latin typeface="Georgia" pitchFamily="18" charset="0"/>
            </a:endParaRPr>
          </a:p>
          <a:p>
            <a:r>
              <a:rPr lang="sr-Cyrl-RS" sz="2000" dirty="0" smtClean="0"/>
              <a:t>Пропилтиоурацил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метимазол</a:t>
            </a:r>
            <a:r>
              <a:rPr lang="en-US" sz="2000" dirty="0" smtClean="0"/>
              <a:t> (</a:t>
            </a:r>
            <a:r>
              <a:rPr lang="sr-Cyrl-RS" sz="2000" dirty="0" smtClean="0"/>
              <a:t>иако</a:t>
            </a:r>
            <a:r>
              <a:rPr lang="en-US" sz="2000" dirty="0" smtClean="0"/>
              <a:t> </a:t>
            </a:r>
            <a:r>
              <a:rPr lang="sr-Cyrl-RS" sz="2000" dirty="0" smtClean="0"/>
              <a:t>имају</a:t>
            </a:r>
            <a:r>
              <a:rPr lang="en-US" sz="2000" dirty="0" smtClean="0"/>
              <a:t> </a:t>
            </a:r>
            <a:r>
              <a:rPr lang="sr-Cyrl-RS" sz="2000" dirty="0" smtClean="0"/>
              <a:t>ФДА</a:t>
            </a:r>
            <a:r>
              <a:rPr lang="en-US" sz="2000" dirty="0" smtClean="0"/>
              <a:t> </a:t>
            </a:r>
            <a:r>
              <a:rPr lang="sr-Cyrl-RS" sz="2000" dirty="0" smtClean="0"/>
              <a:t>категорију</a:t>
            </a:r>
            <a:r>
              <a:rPr lang="en-US" sz="2000" dirty="0" smtClean="0"/>
              <a:t> </a:t>
            </a:r>
            <a:r>
              <a:rPr lang="sr-Cyrl-RS" sz="2000" dirty="0" smtClean="0"/>
              <a:t>ризика</a:t>
            </a:r>
            <a:r>
              <a:rPr lang="en-US" sz="2000" dirty="0" smtClean="0"/>
              <a:t> </a:t>
            </a:r>
            <a:r>
              <a:rPr lang="sr-Cyrl-RS" sz="2000" dirty="0" smtClean="0"/>
              <a:t>Д</a:t>
            </a:r>
            <a:r>
              <a:rPr lang="en-US" sz="2000" dirty="0" smtClean="0"/>
              <a:t> ) </a:t>
            </a:r>
            <a:r>
              <a:rPr lang="sr-Cyrl-RS" sz="2000" dirty="0" smtClean="0"/>
              <a:t>су</a:t>
            </a:r>
            <a:r>
              <a:rPr lang="en-US" sz="2000" dirty="0" smtClean="0"/>
              <a:t> </a:t>
            </a:r>
            <a:r>
              <a:rPr lang="sr-Cyrl-RS" sz="2000" dirty="0" smtClean="0"/>
              <a:t>апсолутно</a:t>
            </a:r>
            <a:r>
              <a:rPr lang="en-US" sz="2000" dirty="0" smtClean="0"/>
              <a:t> </a:t>
            </a:r>
            <a:r>
              <a:rPr lang="sr-Cyrl-RS" sz="2000" dirty="0" smtClean="0"/>
              <a:t>индиковани у</a:t>
            </a:r>
            <a:r>
              <a:rPr lang="en-US" sz="2000" dirty="0" smtClean="0"/>
              <a:t> </a:t>
            </a:r>
            <a:r>
              <a:rPr lang="sr-Cyrl-RS" sz="2000" dirty="0" smtClean="0"/>
              <a:t>лечењу</a:t>
            </a:r>
            <a:r>
              <a:rPr lang="en-US" sz="2000" dirty="0" smtClean="0"/>
              <a:t> </a:t>
            </a:r>
            <a:r>
              <a:rPr lang="sr-Cyrl-RS" sz="2000" dirty="0" smtClean="0"/>
              <a:t>хипертиреозе</a:t>
            </a:r>
            <a:r>
              <a:rPr lang="en-US" sz="2000" dirty="0" smtClean="0"/>
              <a:t> 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sr-Cyrl-RS" sz="2000" dirty="0" smtClean="0"/>
              <a:t>трудноћи.</a:t>
            </a:r>
          </a:p>
          <a:p>
            <a:r>
              <a:rPr lang="sr-Cyrl-RS" sz="2000" dirty="0" smtClean="0"/>
              <a:t>Нелечена</a:t>
            </a:r>
            <a:r>
              <a:rPr lang="en-US" sz="2000" dirty="0" smtClean="0"/>
              <a:t> </a:t>
            </a:r>
            <a:r>
              <a:rPr lang="sr-Cyrl-RS" sz="2000" dirty="0" smtClean="0"/>
              <a:t>хипертиреоза</a:t>
            </a:r>
            <a:r>
              <a:rPr lang="en-US" sz="2000" dirty="0" smtClean="0"/>
              <a:t> 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sr-Cyrl-RS" sz="2000" dirty="0" smtClean="0"/>
              <a:t>трудноћи</a:t>
            </a:r>
            <a:r>
              <a:rPr lang="en-US" sz="2000" dirty="0" smtClean="0"/>
              <a:t> </a:t>
            </a:r>
            <a:r>
              <a:rPr lang="sr-Cyrl-RS" sz="2000" dirty="0" smtClean="0"/>
              <a:t>има</a:t>
            </a:r>
            <a:r>
              <a:rPr lang="en-US" sz="2000" dirty="0" smtClean="0"/>
              <a:t> </a:t>
            </a:r>
            <a:r>
              <a:rPr lang="sr-Cyrl-RS" sz="2000" dirty="0" smtClean="0"/>
              <a:t>много већу</a:t>
            </a:r>
            <a:r>
              <a:rPr lang="en-US" sz="2000" dirty="0" smtClean="0"/>
              <a:t> </a:t>
            </a:r>
            <a:r>
              <a:rPr lang="sr-Cyrl-RS" sz="2000" dirty="0" smtClean="0"/>
              <a:t>учесталост</a:t>
            </a:r>
            <a:r>
              <a:rPr lang="en-US" sz="2000" dirty="0" smtClean="0"/>
              <a:t> </a:t>
            </a:r>
            <a:r>
              <a:rPr lang="sr-Cyrl-RS" sz="2000" dirty="0" smtClean="0"/>
              <a:t>малформација</a:t>
            </a:r>
            <a:r>
              <a:rPr lang="en-US" sz="2000" dirty="0" smtClean="0"/>
              <a:t> (3-6%) </a:t>
            </a:r>
            <a:r>
              <a:rPr lang="sr-Cyrl-RS" sz="2000" dirty="0" smtClean="0"/>
              <a:t>него</a:t>
            </a:r>
            <a:r>
              <a:rPr lang="en-US" sz="2000" i="1" dirty="0" smtClean="0"/>
              <a:t> </a:t>
            </a:r>
            <a:r>
              <a:rPr lang="sr-Cyrl-RS" sz="2000" dirty="0" smtClean="0"/>
              <a:t>наведени</a:t>
            </a:r>
            <a:r>
              <a:rPr lang="vi-VN" sz="2000" dirty="0" smtClean="0"/>
              <a:t> </a:t>
            </a:r>
            <a:r>
              <a:rPr lang="sr-Cyrl-RS" sz="2000" dirty="0" smtClean="0"/>
              <a:t>лекови</a:t>
            </a:r>
            <a:r>
              <a:rPr lang="vi-VN" sz="2000" dirty="0" smtClean="0"/>
              <a:t> (1-3%)</a:t>
            </a:r>
            <a:r>
              <a:rPr lang="sr-Cyrl-RS" sz="2000" dirty="0" smtClean="0"/>
              <a:t>! Могу</a:t>
            </a:r>
            <a:r>
              <a:rPr lang="vi-VN" sz="2000" dirty="0" smtClean="0"/>
              <a:t> </a:t>
            </a:r>
            <a:r>
              <a:rPr lang="sr-Cyrl-RS" sz="2000" dirty="0" smtClean="0"/>
              <a:t>довести</a:t>
            </a:r>
            <a:r>
              <a:rPr lang="vi-VN" sz="2000" dirty="0" smtClean="0"/>
              <a:t> </a:t>
            </a:r>
            <a:r>
              <a:rPr lang="sr-Cyrl-RS" sz="2000" dirty="0" smtClean="0"/>
              <a:t>до</a:t>
            </a:r>
            <a:r>
              <a:rPr lang="vi-VN" sz="2000" dirty="0" smtClean="0"/>
              <a:t> </a:t>
            </a:r>
            <a:r>
              <a:rPr lang="sr-Cyrl-RS" sz="2000" dirty="0" smtClean="0"/>
              <a:t>струме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хипотиреозе</a:t>
            </a:r>
            <a:r>
              <a:rPr lang="vi-VN" sz="2000" dirty="0" smtClean="0"/>
              <a:t> </a:t>
            </a:r>
            <a:r>
              <a:rPr lang="sr-Cyrl-RS" sz="2000" dirty="0" smtClean="0"/>
              <a:t>новорођенчета</a:t>
            </a:r>
            <a:r>
              <a:rPr lang="vi-VN" sz="2000" dirty="0" smtClean="0"/>
              <a:t>, </a:t>
            </a:r>
            <a:r>
              <a:rPr lang="sr-Cyrl-RS" sz="2000" dirty="0" smtClean="0"/>
              <a:t>а</a:t>
            </a:r>
            <a:r>
              <a:rPr lang="vi-VN" sz="2000" dirty="0" smtClean="0"/>
              <a:t> </a:t>
            </a:r>
            <a:r>
              <a:rPr lang="sr-Cyrl-RS" sz="2000" dirty="0" smtClean="0"/>
              <a:t>карактеристична</a:t>
            </a:r>
            <a:r>
              <a:rPr lang="vi-VN" sz="2000" dirty="0" smtClean="0"/>
              <a:t> </a:t>
            </a:r>
            <a:r>
              <a:rPr lang="sr-Cyrl-RS" sz="2000" dirty="0" smtClean="0"/>
              <a:t>малформација</a:t>
            </a:r>
            <a:r>
              <a:rPr lang="vi-VN" sz="2000" dirty="0" smtClean="0"/>
              <a:t> </a:t>
            </a:r>
            <a:r>
              <a:rPr lang="sr-Cyrl-RS" sz="2000" dirty="0" smtClean="0"/>
              <a:t>код</a:t>
            </a:r>
            <a:r>
              <a:rPr lang="vi-VN" sz="2000" dirty="0" smtClean="0"/>
              <a:t> </a:t>
            </a:r>
            <a:r>
              <a:rPr lang="sr-Cyrl-RS" sz="2000" dirty="0" smtClean="0"/>
              <a:t>метимазола</a:t>
            </a:r>
            <a:r>
              <a:rPr lang="vi-VN" sz="2000" dirty="0" smtClean="0"/>
              <a:t> </a:t>
            </a:r>
            <a:r>
              <a:rPr lang="sr-Cyrl-RS" sz="2000" dirty="0" smtClean="0"/>
              <a:t>је</a:t>
            </a:r>
            <a:r>
              <a:rPr lang="vi-VN" sz="2000" dirty="0" smtClean="0"/>
              <a:t> </a:t>
            </a:r>
            <a:r>
              <a:rPr lang="sr-Cyrl-RS" sz="2000" dirty="0" smtClean="0"/>
              <a:t>тзв</a:t>
            </a:r>
            <a:r>
              <a:rPr lang="vi-VN" sz="2000" dirty="0" smtClean="0"/>
              <a:t>. </a:t>
            </a:r>
            <a:r>
              <a:rPr lang="en-US" sz="2000" i="1" dirty="0" err="1" smtClean="0"/>
              <a:t>aplasio</a:t>
            </a:r>
            <a:r>
              <a:rPr lang="vi-VN" sz="2000" i="1" dirty="0" smtClean="0"/>
              <a:t> </a:t>
            </a:r>
            <a:r>
              <a:rPr lang="en-US" sz="2000" i="1" dirty="0" smtClean="0"/>
              <a:t>cutis</a:t>
            </a:r>
            <a:r>
              <a:rPr lang="vi-VN" sz="2000" i="1" dirty="0" smtClean="0"/>
              <a:t> </a:t>
            </a:r>
            <a:r>
              <a:rPr lang="en-US" sz="2000" i="1" dirty="0" err="1" smtClean="0"/>
              <a:t>congenita</a:t>
            </a:r>
            <a:r>
              <a:rPr lang="vi-VN" sz="2000" dirty="0" smtClean="0"/>
              <a:t> (</a:t>
            </a:r>
            <a:r>
              <a:rPr lang="sr-Cyrl-RS" sz="2000" dirty="0" smtClean="0"/>
              <a:t>мањи</a:t>
            </a:r>
            <a:r>
              <a:rPr lang="vi-VN" sz="2000" dirty="0" smtClean="0"/>
              <a:t> </a:t>
            </a:r>
            <a:r>
              <a:rPr lang="sr-Cyrl-RS" sz="2000" dirty="0" smtClean="0"/>
              <a:t>дефект</a:t>
            </a:r>
            <a:r>
              <a:rPr lang="vi-VN" sz="2000" dirty="0" smtClean="0"/>
              <a:t> </a:t>
            </a:r>
            <a:r>
              <a:rPr lang="sr-Cyrl-RS" sz="2000" dirty="0" smtClean="0"/>
              <a:t>коже</a:t>
            </a:r>
            <a:r>
              <a:rPr lang="vi-VN" sz="2000" dirty="0" smtClean="0"/>
              <a:t> </a:t>
            </a:r>
            <a:r>
              <a:rPr lang="sr-Cyrl-RS" sz="2000" dirty="0" smtClean="0"/>
              <a:t>лобање</a:t>
            </a:r>
            <a:r>
              <a:rPr lang="vi-VN" sz="2000" dirty="0" smtClean="0"/>
              <a:t> </a:t>
            </a:r>
            <a:r>
              <a:rPr lang="sr-Cyrl-RS" sz="2000" dirty="0" smtClean="0"/>
              <a:t>који</a:t>
            </a:r>
            <a:r>
              <a:rPr lang="vi-VN" sz="2000" dirty="0" smtClean="0"/>
              <a:t> </a:t>
            </a:r>
            <a:r>
              <a:rPr lang="sr-Cyrl-RS" sz="2000" dirty="0" smtClean="0"/>
              <a:t>спонтано</a:t>
            </a:r>
            <a:r>
              <a:rPr lang="vi-VN" sz="2000" dirty="0" smtClean="0"/>
              <a:t> </a:t>
            </a:r>
            <a:r>
              <a:rPr lang="sr-Cyrl-RS" sz="2000" dirty="0" smtClean="0"/>
              <a:t>зараста</a:t>
            </a:r>
            <a:r>
              <a:rPr lang="vi-VN" sz="2000" dirty="0" smtClean="0"/>
              <a:t>). </a:t>
            </a:r>
            <a:endParaRPr lang="sr-Cyrl-RS" sz="2000" dirty="0" smtClean="0"/>
          </a:p>
          <a:p>
            <a:r>
              <a:rPr lang="sr-Cyrl-RS" sz="2000" dirty="0" smtClean="0"/>
              <a:t>Током</a:t>
            </a:r>
            <a:r>
              <a:rPr lang="vi-VN" sz="2000" dirty="0" smtClean="0"/>
              <a:t> </a:t>
            </a:r>
            <a:r>
              <a:rPr lang="sr-Cyrl-RS" sz="2000" dirty="0" smtClean="0"/>
              <a:t>трудноће</a:t>
            </a:r>
            <a:r>
              <a:rPr lang="vi-VN" sz="2000" dirty="0" smtClean="0"/>
              <a:t> </a:t>
            </a:r>
            <a:r>
              <a:rPr lang="sr-Cyrl-RS" sz="2000" dirty="0" smtClean="0"/>
              <a:t>може</a:t>
            </a:r>
            <a:r>
              <a:rPr lang="vi-VN" sz="2000" dirty="0" smtClean="0"/>
              <a:t> </a:t>
            </a:r>
            <a:r>
              <a:rPr lang="sr-Cyrl-RS" sz="2000" dirty="0" smtClean="0"/>
              <a:t>доћи</a:t>
            </a:r>
            <a:r>
              <a:rPr lang="vi-VN" sz="2000" dirty="0" smtClean="0"/>
              <a:t> </a:t>
            </a:r>
            <a:r>
              <a:rPr lang="sr-Cyrl-RS" sz="2000" dirty="0" smtClean="0"/>
              <a:t>до</a:t>
            </a:r>
            <a:r>
              <a:rPr lang="vi-VN" sz="2000" dirty="0" smtClean="0"/>
              <a:t> </a:t>
            </a:r>
            <a:r>
              <a:rPr lang="sr-Cyrl-RS" sz="2000" dirty="0" smtClean="0"/>
              <a:t>спонтаног</a:t>
            </a:r>
            <a:r>
              <a:rPr lang="vi-VN" sz="2000" dirty="0" smtClean="0"/>
              <a:t> </a:t>
            </a:r>
            <a:r>
              <a:rPr lang="sr-Cyrl-RS" sz="2000" dirty="0" smtClean="0"/>
              <a:t>побољшања</a:t>
            </a:r>
            <a:r>
              <a:rPr lang="vi-VN" sz="2000" dirty="0" smtClean="0"/>
              <a:t> </a:t>
            </a:r>
            <a:r>
              <a:rPr lang="sr-Cyrl-RS" sz="2000" dirty="0" smtClean="0"/>
              <a:t>хипертиреозе</a:t>
            </a:r>
            <a:r>
              <a:rPr lang="vi-VN" sz="2000" dirty="0" smtClean="0"/>
              <a:t>, </a:t>
            </a:r>
            <a:r>
              <a:rPr lang="sr-Cyrl-RS" sz="2000" dirty="0" smtClean="0"/>
              <a:t>због</a:t>
            </a:r>
            <a:r>
              <a:rPr lang="vi-VN" sz="2000" dirty="0" smtClean="0"/>
              <a:t> </a:t>
            </a:r>
            <a:r>
              <a:rPr lang="sr-Cyrl-RS" sz="2000" dirty="0" smtClean="0"/>
              <a:t>чега</a:t>
            </a:r>
            <a:r>
              <a:rPr lang="vi-VN" sz="2000" dirty="0" smtClean="0"/>
              <a:t> </a:t>
            </a:r>
            <a:r>
              <a:rPr lang="sr-Cyrl-RS" sz="2000" dirty="0" smtClean="0"/>
              <a:t>је</a:t>
            </a:r>
            <a:r>
              <a:rPr lang="vi-VN" sz="2000" dirty="0" smtClean="0"/>
              <a:t> </a:t>
            </a:r>
            <a:r>
              <a:rPr lang="sr-Cyrl-RS" sz="2000" dirty="0" smtClean="0"/>
              <a:t>важно</a:t>
            </a:r>
            <a:r>
              <a:rPr lang="vi-VN" sz="2000" dirty="0" smtClean="0"/>
              <a:t> </a:t>
            </a:r>
            <a:r>
              <a:rPr lang="sr-Cyrl-RS" sz="2000" dirty="0" smtClean="0"/>
              <a:t>пратити</a:t>
            </a:r>
            <a:r>
              <a:rPr lang="vi-VN" sz="2000" dirty="0" smtClean="0"/>
              <a:t> </a:t>
            </a:r>
            <a:r>
              <a:rPr lang="sr-Cyrl-RS" sz="2000" dirty="0" smtClean="0"/>
              <a:t>слободни</a:t>
            </a:r>
            <a:r>
              <a:rPr lang="vi-VN" sz="2000" dirty="0" smtClean="0"/>
              <a:t> </a:t>
            </a:r>
            <a:r>
              <a:rPr lang="sr-Cyrl-RS" sz="2000" dirty="0" smtClean="0"/>
              <a:t>Т</a:t>
            </a:r>
            <a:r>
              <a:rPr lang="vi-VN" sz="2000" dirty="0" smtClean="0"/>
              <a:t>4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en-US" sz="2000" dirty="0" smtClean="0"/>
              <a:t>TSH</a:t>
            </a:r>
            <a:r>
              <a:rPr lang="vi-VN" sz="2000" dirty="0" smtClean="0"/>
              <a:t> </a:t>
            </a:r>
            <a:r>
              <a:rPr lang="sr-Cyrl-RS" sz="2000" dirty="0" smtClean="0"/>
              <a:t>како</a:t>
            </a:r>
            <a:r>
              <a:rPr lang="vi-VN" sz="2000" dirty="0" smtClean="0"/>
              <a:t> </a:t>
            </a:r>
            <a:r>
              <a:rPr lang="sr-Cyrl-RS" sz="2000" dirty="0" smtClean="0"/>
              <a:t>би</a:t>
            </a:r>
            <a:r>
              <a:rPr lang="vi-VN" sz="2000" dirty="0" smtClean="0"/>
              <a:t> </a:t>
            </a:r>
            <a:r>
              <a:rPr lang="sr-Cyrl-RS" sz="2000" dirty="0" smtClean="0"/>
              <a:t>се</a:t>
            </a:r>
            <a:r>
              <a:rPr lang="vi-VN" sz="2000" dirty="0" smtClean="0"/>
              <a:t> </a:t>
            </a:r>
            <a:r>
              <a:rPr lang="sr-Cyrl-RS" sz="2000" dirty="0" smtClean="0"/>
              <a:t>могла</a:t>
            </a:r>
            <a:r>
              <a:rPr lang="vi-VN" sz="2000" dirty="0" smtClean="0"/>
              <a:t> </a:t>
            </a:r>
            <a:r>
              <a:rPr lang="sr-Cyrl-RS" sz="2000" dirty="0" smtClean="0"/>
              <a:t>адекватно</a:t>
            </a:r>
            <a:r>
              <a:rPr lang="vi-VN" sz="2000" dirty="0" smtClean="0"/>
              <a:t> </a:t>
            </a:r>
            <a:r>
              <a:rPr lang="sr-Cyrl-RS" sz="2000" dirty="0" smtClean="0"/>
              <a:t>смањивати</a:t>
            </a:r>
            <a:r>
              <a:rPr lang="vi-VN" sz="2000" dirty="0" smtClean="0"/>
              <a:t> </a:t>
            </a:r>
            <a:r>
              <a:rPr lang="sr-Cyrl-RS" sz="2000" dirty="0" smtClean="0"/>
              <a:t>доза</a:t>
            </a:r>
            <a:r>
              <a:rPr lang="vi-VN" sz="2000" dirty="0" smtClean="0"/>
              <a:t> </a:t>
            </a:r>
            <a:r>
              <a:rPr lang="sr-Cyrl-RS" sz="2000" dirty="0" smtClean="0"/>
              <a:t>лекова</a:t>
            </a:r>
            <a:r>
              <a:rPr lang="vi-VN" sz="2000" dirty="0" smtClean="0"/>
              <a:t>. </a:t>
            </a:r>
            <a:endParaRPr lang="sr-Cyrl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179388" y="404813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>
          <a:xfrm>
            <a:off x="179512" y="1556792"/>
            <a:ext cx="8964488" cy="501704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RS" sz="2200" b="1" dirty="0" smtClean="0"/>
              <a:t>Антидепресиви</a:t>
            </a:r>
          </a:p>
          <a:p>
            <a:pPr>
              <a:lnSpc>
                <a:spcPct val="90000"/>
              </a:lnSpc>
              <a:buNone/>
            </a:pPr>
            <a:endParaRPr lang="en-US" sz="2400" b="1" dirty="0" smtClean="0"/>
          </a:p>
          <a:p>
            <a:pPr>
              <a:lnSpc>
                <a:spcPct val="90000"/>
              </a:lnSpc>
            </a:pPr>
            <a:r>
              <a:rPr lang="en-US" sz="2200" dirty="0" smtClean="0"/>
              <a:t>SSRI</a:t>
            </a:r>
            <a:r>
              <a:rPr lang="fi-FI" sz="2200" dirty="0" smtClean="0"/>
              <a:t>: </a:t>
            </a:r>
            <a:r>
              <a:rPr lang="sr-Cyrl-RS" sz="2200" dirty="0" smtClean="0">
                <a:solidFill>
                  <a:srgbClr val="00B050"/>
                </a:solidFill>
              </a:rPr>
              <a:t>флуоксетин </a:t>
            </a:r>
            <a:r>
              <a:rPr lang="sr-Cyrl-RS" sz="2200" dirty="0" smtClean="0"/>
              <a:t>(дуже  </a:t>
            </a:r>
            <a:r>
              <a:rPr lang="sr-Latn-RS" sz="2200" dirty="0" smtClean="0"/>
              <a:t>t</a:t>
            </a:r>
            <a:r>
              <a:rPr lang="sr-Cyrl-RS" sz="2200" dirty="0" smtClean="0"/>
              <a:t>1/2), циталопрам</a:t>
            </a:r>
            <a:r>
              <a:rPr lang="fi-FI" sz="2200" dirty="0" smtClean="0"/>
              <a:t>, </a:t>
            </a:r>
            <a:r>
              <a:rPr lang="sr-Cyrl-RS" sz="2200" dirty="0" smtClean="0"/>
              <a:t>сертралин</a:t>
            </a:r>
            <a:endParaRPr lang="fi-FI" sz="22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I </a:t>
            </a:r>
            <a:r>
              <a:rPr lang="sr-Cyrl-RS" sz="2000" dirty="0" smtClean="0">
                <a:solidFill>
                  <a:schemeClr val="tx1"/>
                </a:solidFill>
              </a:rPr>
              <a:t>триместар</a:t>
            </a:r>
            <a:r>
              <a:rPr lang="en-US" sz="2000" dirty="0" smtClean="0">
                <a:solidFill>
                  <a:schemeClr val="tx1"/>
                </a:solidFill>
              </a:rPr>
              <a:t>: </a:t>
            </a:r>
            <a:r>
              <a:rPr lang="sr-Cyrl-RS" sz="2000" dirty="0" smtClean="0">
                <a:solidFill>
                  <a:schemeClr val="tx1"/>
                </a:solidFill>
              </a:rPr>
              <a:t>конгениталне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срчане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аномалије (пароксетин у дози већој од 25 мг дневно)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III</a:t>
            </a:r>
            <a:r>
              <a:rPr lang="pt-BR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триместар</a:t>
            </a:r>
            <a:r>
              <a:rPr lang="pt-BR" sz="2000" dirty="0" smtClean="0">
                <a:solidFill>
                  <a:schemeClr val="tx1"/>
                </a:solidFill>
              </a:rPr>
              <a:t>: </a:t>
            </a:r>
            <a:r>
              <a:rPr lang="sr-Cyrl-RS" sz="2000" dirty="0" smtClean="0">
                <a:solidFill>
                  <a:schemeClr val="tx1"/>
                </a:solidFill>
              </a:rPr>
              <a:t>апстиненцијални синдром</a:t>
            </a:r>
            <a:r>
              <a:rPr lang="pt-BR" sz="2000" dirty="0" smtClean="0">
                <a:solidFill>
                  <a:schemeClr val="tx1"/>
                </a:solidFill>
              </a:rPr>
              <a:t>, </a:t>
            </a:r>
            <a:r>
              <a:rPr lang="sr-Cyrl-RS" sz="2000" dirty="0" smtClean="0">
                <a:solidFill>
                  <a:schemeClr val="tx1"/>
                </a:solidFill>
              </a:rPr>
              <a:t>плућна</a:t>
            </a:r>
            <a:r>
              <a:rPr lang="pt-BR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хипертензија, мања дужина и тежина бебе на рођењу</a:t>
            </a:r>
            <a:endParaRPr lang="pt-BR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sr-Cyrl-RS" sz="2200" dirty="0" smtClean="0"/>
              <a:t>Нелечена</a:t>
            </a:r>
            <a:r>
              <a:rPr lang="pl-PL" sz="2200" dirty="0" smtClean="0"/>
              <a:t> </a:t>
            </a:r>
            <a:r>
              <a:rPr lang="sr-Cyrl-RS" sz="2200" dirty="0" smtClean="0"/>
              <a:t>депресија</a:t>
            </a:r>
            <a:r>
              <a:rPr lang="pl-PL" sz="2200" dirty="0" smtClean="0"/>
              <a:t>: </a:t>
            </a:r>
            <a:r>
              <a:rPr lang="sr-Cyrl-RS" sz="2200" dirty="0" smtClean="0"/>
              <a:t>фактор</a:t>
            </a:r>
            <a:r>
              <a:rPr lang="pl-PL" sz="2200" dirty="0" smtClean="0"/>
              <a:t> </a:t>
            </a:r>
            <a:r>
              <a:rPr lang="sr-Cyrl-RS" sz="2200" dirty="0" smtClean="0"/>
              <a:t>ризика</a:t>
            </a:r>
            <a:r>
              <a:rPr lang="pl-PL" sz="2200" dirty="0" smtClean="0"/>
              <a:t> </a:t>
            </a:r>
            <a:r>
              <a:rPr lang="sr-Cyrl-RS" sz="2200" dirty="0" smtClean="0"/>
              <a:t>за</a:t>
            </a:r>
            <a:r>
              <a:rPr lang="pl-PL" sz="2200" dirty="0" smtClean="0"/>
              <a:t> </a:t>
            </a:r>
            <a:r>
              <a:rPr lang="sr-Cyrl-RS" sz="2200" dirty="0" smtClean="0"/>
              <a:t>мајку (суицид) и плод (мања дужина и тежина бебе на рођењу, промене у понашању у детињству)!</a:t>
            </a:r>
            <a:endParaRPr lang="pl-PL" sz="2200" dirty="0" smtClean="0"/>
          </a:p>
          <a:p>
            <a:pPr>
              <a:lnSpc>
                <a:spcPct val="90000"/>
              </a:lnSpc>
            </a:pPr>
            <a:r>
              <a:rPr lang="sr-Cyrl-RS" sz="2000" dirty="0" smtClean="0"/>
              <a:t>Бензодиазепини</a:t>
            </a:r>
            <a:r>
              <a:rPr lang="en-US" sz="2000" dirty="0" smtClean="0"/>
              <a:t>: </a:t>
            </a:r>
            <a:r>
              <a:rPr lang="sr-Cyrl-RS" sz="2000" dirty="0" smtClean="0"/>
              <a:t>диазепам</a:t>
            </a:r>
            <a:r>
              <a:rPr lang="en-US" sz="2000" dirty="0" smtClean="0"/>
              <a:t>, </a:t>
            </a:r>
            <a:r>
              <a:rPr lang="sr-Cyrl-RS" sz="2000" dirty="0" smtClean="0"/>
              <a:t>лоразепам, хлордиазепоксид</a:t>
            </a:r>
          </a:p>
          <a:p>
            <a:pPr>
              <a:lnSpc>
                <a:spcPct val="90000"/>
              </a:lnSpc>
            </a:pPr>
            <a:r>
              <a:rPr lang="sr-Cyrl-RS" sz="2000" dirty="0" smtClean="0"/>
              <a:t>Пролазе</a:t>
            </a:r>
            <a:r>
              <a:rPr lang="vi-VN" sz="2000" dirty="0" smtClean="0"/>
              <a:t> </a:t>
            </a:r>
            <a:r>
              <a:rPr lang="sr-Cyrl-RS" sz="2000" dirty="0" smtClean="0"/>
              <a:t>кроз</a:t>
            </a:r>
            <a:r>
              <a:rPr lang="vi-VN" sz="2000" dirty="0" smtClean="0"/>
              <a:t> </a:t>
            </a:r>
            <a:r>
              <a:rPr lang="sr-Cyrl-RS" sz="2000" dirty="0" smtClean="0"/>
              <a:t>плаценту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због</a:t>
            </a:r>
            <a:r>
              <a:rPr lang="vi-VN" sz="2000" dirty="0" smtClean="0"/>
              <a:t> </a:t>
            </a:r>
            <a:r>
              <a:rPr lang="sr-Cyrl-RS" sz="2000" dirty="0" smtClean="0"/>
              <a:t>незреле</a:t>
            </a:r>
            <a:r>
              <a:rPr lang="vi-VN" sz="2000" dirty="0" smtClean="0"/>
              <a:t> </a:t>
            </a:r>
            <a:r>
              <a:rPr lang="sr-Cyrl-RS" sz="2000" dirty="0" smtClean="0"/>
              <a:t>јетре</a:t>
            </a:r>
            <a:r>
              <a:rPr lang="vi-VN" sz="2000" dirty="0" smtClean="0"/>
              <a:t> </a:t>
            </a:r>
            <a:r>
              <a:rPr lang="sr-Cyrl-RS" sz="2000" dirty="0" smtClean="0"/>
              <a:t>фетуса</a:t>
            </a:r>
            <a:r>
              <a:rPr lang="vi-VN" sz="2000" dirty="0" smtClean="0"/>
              <a:t> </a:t>
            </a:r>
            <a:r>
              <a:rPr lang="sr-Cyrl-RS" sz="2000" dirty="0" smtClean="0"/>
              <a:t>спорије</a:t>
            </a:r>
            <a:r>
              <a:rPr lang="vi-VN" sz="2000" dirty="0" smtClean="0"/>
              <a:t> </a:t>
            </a:r>
            <a:r>
              <a:rPr lang="sr-Cyrl-RS" sz="2000" dirty="0" smtClean="0"/>
              <a:t>се</a:t>
            </a:r>
            <a:r>
              <a:rPr lang="vi-VN" sz="2000" dirty="0" smtClean="0"/>
              <a:t> </a:t>
            </a:r>
            <a:r>
              <a:rPr lang="sr-Cyrl-RS" sz="2000" dirty="0" smtClean="0"/>
              <a:t>метаболишу</a:t>
            </a:r>
            <a:r>
              <a:rPr lang="vi-VN" sz="2000" dirty="0" smtClean="0"/>
              <a:t> </a:t>
            </a:r>
            <a:r>
              <a:rPr lang="sr-Cyrl-RS" sz="2000" dirty="0" smtClean="0"/>
              <a:t>па су</a:t>
            </a:r>
            <a:r>
              <a:rPr lang="vi-VN" sz="2000" dirty="0" smtClean="0"/>
              <a:t> </a:t>
            </a:r>
            <a:r>
              <a:rPr lang="sr-Cyrl-RS" sz="2000" dirty="0" smtClean="0"/>
              <a:t>концентрације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по</a:t>
            </a:r>
            <a:r>
              <a:rPr lang="vi-VN" sz="2000" dirty="0" smtClean="0"/>
              <a:t> </a:t>
            </a:r>
            <a:r>
              <a:rPr lang="sr-Cyrl-RS" sz="2000" dirty="0" smtClean="0"/>
              <a:t>неколико</a:t>
            </a:r>
            <a:r>
              <a:rPr lang="vi-VN" sz="2000" dirty="0" smtClean="0"/>
              <a:t> </a:t>
            </a:r>
            <a:r>
              <a:rPr lang="sr-Cyrl-RS" sz="2000" dirty="0" smtClean="0"/>
              <a:t>пута</a:t>
            </a:r>
            <a:r>
              <a:rPr lang="vi-VN" sz="2000" dirty="0" smtClean="0"/>
              <a:t> </a:t>
            </a:r>
            <a:r>
              <a:rPr lang="sr-Cyrl-RS" sz="2000" dirty="0" smtClean="0"/>
              <a:t>више</a:t>
            </a:r>
            <a:r>
              <a:rPr lang="vi-VN" sz="2000" dirty="0" smtClean="0"/>
              <a:t> </a:t>
            </a:r>
            <a:r>
              <a:rPr lang="sr-Cyrl-RS" sz="2000" dirty="0" smtClean="0"/>
              <a:t>него</a:t>
            </a:r>
            <a:r>
              <a:rPr lang="vi-VN" sz="2000" dirty="0" smtClean="0"/>
              <a:t> </a:t>
            </a:r>
            <a:r>
              <a:rPr lang="sr-Cyrl-RS" sz="2000" dirty="0" smtClean="0"/>
              <a:t>код мајке</a:t>
            </a:r>
            <a:r>
              <a:rPr lang="vi-VN" sz="2000" dirty="0" smtClean="0"/>
              <a:t>. </a:t>
            </a:r>
            <a:endParaRPr lang="sr-Cyrl-RS" sz="20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I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триместар</a:t>
            </a:r>
            <a:r>
              <a:rPr lang="vi-VN" sz="1800" dirty="0" smtClean="0">
                <a:solidFill>
                  <a:schemeClr val="tx1"/>
                </a:solidFill>
              </a:rPr>
              <a:t>: </a:t>
            </a:r>
            <a:r>
              <a:rPr lang="sr-Cyrl-RS" sz="1800" dirty="0" smtClean="0">
                <a:solidFill>
                  <a:schemeClr val="tx1"/>
                </a:solidFill>
              </a:rPr>
              <a:t>расцеп непца</a:t>
            </a:r>
            <a:r>
              <a:rPr lang="vi-VN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стеноза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пилоруса, ингвинална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хернија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II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триместар: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аномалије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ређе</a:t>
            </a:r>
            <a:r>
              <a:rPr lang="vi-VN" sz="1800" dirty="0" smtClean="0">
                <a:solidFill>
                  <a:schemeClr val="tx1"/>
                </a:solidFill>
              </a:rPr>
              <a:t> (</a:t>
            </a:r>
            <a:r>
              <a:rPr lang="sr-Cyrl-RS" sz="1800" dirty="0" smtClean="0">
                <a:solidFill>
                  <a:schemeClr val="tx1"/>
                </a:solidFill>
              </a:rPr>
              <a:t>срчане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мане и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поремећаји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шаке</a:t>
            </a:r>
            <a:r>
              <a:rPr lang="vi-VN" sz="1800" dirty="0" smtClean="0">
                <a:solidFill>
                  <a:schemeClr val="tx1"/>
                </a:solidFill>
              </a:rPr>
              <a:t>)</a:t>
            </a: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III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триместар: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застој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расту</a:t>
            </a:r>
            <a:r>
              <a:rPr lang="vi-VN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смањење порођајне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тежине</a:t>
            </a:r>
            <a:r>
              <a:rPr lang="vi-VN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хипотонија, депресија дисања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>
          <a:xfrm>
            <a:off x="179512" y="1673424"/>
            <a:ext cx="8964488" cy="518457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RS" sz="2200" b="1" dirty="0" smtClean="0"/>
              <a:t>Антипсихотици</a:t>
            </a:r>
            <a:endParaRPr lang="en-US" sz="2200" b="1" dirty="0" smtClean="0"/>
          </a:p>
          <a:p>
            <a:pPr>
              <a:lnSpc>
                <a:spcPct val="80000"/>
              </a:lnSpc>
              <a:buNone/>
            </a:pP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Примена</a:t>
            </a:r>
            <a:r>
              <a:rPr lang="vi-VN" sz="2000" dirty="0" smtClean="0"/>
              <a:t> </a:t>
            </a:r>
            <a:r>
              <a:rPr lang="sr-Cyrl-RS" sz="2000" dirty="0" smtClean="0"/>
              <a:t>антипсихотика</a:t>
            </a:r>
            <a:r>
              <a:rPr lang="vi-VN" sz="2000" dirty="0" smtClean="0"/>
              <a:t> </a:t>
            </a:r>
            <a:r>
              <a:rPr lang="sr-Cyrl-RS" sz="2000" dirty="0" smtClean="0"/>
              <a:t>код</a:t>
            </a:r>
            <a:r>
              <a:rPr lang="vi-VN" sz="2000" dirty="0" smtClean="0"/>
              <a:t> </a:t>
            </a:r>
            <a:r>
              <a:rPr lang="sr-Cyrl-RS" sz="2000" dirty="0" smtClean="0"/>
              <a:t>трудница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најмањим дозама</a:t>
            </a:r>
            <a:r>
              <a:rPr lang="vi-VN" sz="2000" dirty="0" smtClean="0"/>
              <a:t> </a:t>
            </a:r>
            <a:r>
              <a:rPr lang="sr-Cyrl-RS" sz="2000" dirty="0" smtClean="0"/>
              <a:t>показала</a:t>
            </a:r>
            <a:r>
              <a:rPr lang="vi-VN" sz="2000" dirty="0" smtClean="0"/>
              <a:t> </a:t>
            </a:r>
            <a:r>
              <a:rPr lang="sr-Cyrl-RS" sz="2000" dirty="0" smtClean="0"/>
              <a:t>је да</a:t>
            </a:r>
            <a:r>
              <a:rPr lang="vi-VN" sz="2000" dirty="0" smtClean="0"/>
              <a:t> </a:t>
            </a:r>
            <a:r>
              <a:rPr lang="sr-Cyrl-RS" sz="2000" dirty="0" smtClean="0"/>
              <a:t>је</a:t>
            </a:r>
            <a:r>
              <a:rPr lang="vi-VN" sz="2000" dirty="0" smtClean="0"/>
              <a:t> </a:t>
            </a:r>
            <a:r>
              <a:rPr lang="sr-Cyrl-RS" sz="2000" dirty="0" smtClean="0"/>
              <a:t>ризик</a:t>
            </a:r>
            <a:r>
              <a:rPr lang="vi-VN" sz="2000" dirty="0" smtClean="0"/>
              <a:t> </a:t>
            </a:r>
            <a:r>
              <a:rPr lang="sr-Cyrl-RS" sz="2000" dirty="0" smtClean="0"/>
              <a:t>за</a:t>
            </a:r>
            <a:r>
              <a:rPr lang="vi-VN" sz="2000" dirty="0" smtClean="0"/>
              <a:t> </a:t>
            </a:r>
            <a:r>
              <a:rPr lang="sr-Cyrl-RS" sz="2000" dirty="0" smtClean="0"/>
              <a:t>плод минималан</a:t>
            </a:r>
            <a:r>
              <a:rPr lang="vi-VN" sz="2000" dirty="0" smtClean="0"/>
              <a:t>. </a:t>
            </a:r>
            <a:endParaRPr lang="sr-Cyrl-R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Препоручује се</a:t>
            </a:r>
            <a:r>
              <a:rPr lang="vi-VN" sz="2000" dirty="0" smtClean="0"/>
              <a:t> </a:t>
            </a:r>
            <a:r>
              <a:rPr lang="sr-Cyrl-RS" sz="2000" dirty="0" smtClean="0"/>
              <a:t>избегавање</a:t>
            </a:r>
            <a:r>
              <a:rPr lang="vi-VN" sz="2000" dirty="0" smtClean="0"/>
              <a:t> </a:t>
            </a:r>
            <a:r>
              <a:rPr lang="sr-Cyrl-RS" sz="2000" dirty="0" smtClean="0"/>
              <a:t>антипсихотика у</a:t>
            </a:r>
            <a:r>
              <a:rPr lang="vi-VN" sz="2000" dirty="0" smtClean="0"/>
              <a:t> </a:t>
            </a:r>
            <a:r>
              <a:rPr lang="en-US" sz="2000" dirty="0" smtClean="0"/>
              <a:t>I</a:t>
            </a:r>
            <a:r>
              <a:rPr lang="vi-VN" sz="2000" dirty="0" smtClean="0"/>
              <a:t> </a:t>
            </a:r>
            <a:r>
              <a:rPr lang="sr-Cyrl-RS" sz="2000" dirty="0" smtClean="0"/>
              <a:t>триместру.</a:t>
            </a:r>
          </a:p>
          <a:p>
            <a:pPr>
              <a:lnSpc>
                <a:spcPct val="80000"/>
              </a:lnSpc>
            </a:pPr>
            <a:r>
              <a:rPr lang="sr-Cyrl-RS" sz="2000" dirty="0" smtClean="0"/>
              <a:t>Лек избора</a:t>
            </a:r>
            <a:r>
              <a:rPr lang="vi-VN" sz="2000" dirty="0" smtClean="0"/>
              <a:t> </a:t>
            </a:r>
            <a:r>
              <a:rPr lang="sr-Cyrl-RS" sz="2000" dirty="0" smtClean="0"/>
              <a:t>је</a:t>
            </a:r>
            <a:r>
              <a:rPr lang="vi-VN" sz="2000" dirty="0" smtClean="0"/>
              <a:t> </a:t>
            </a:r>
            <a:r>
              <a:rPr lang="sr-Cyrl-RS" sz="2000" dirty="0" smtClean="0">
                <a:solidFill>
                  <a:srgbClr val="00B050"/>
                </a:solidFill>
              </a:rPr>
              <a:t>клозапин</a:t>
            </a:r>
            <a:r>
              <a:rPr lang="vi-VN" sz="2000" dirty="0" smtClean="0"/>
              <a:t> (</a:t>
            </a:r>
            <a:r>
              <a:rPr lang="sr-Cyrl-RS" sz="2000" dirty="0" smtClean="0"/>
              <a:t>категорија Б</a:t>
            </a:r>
            <a:r>
              <a:rPr lang="vi-VN" sz="2000" dirty="0" smtClean="0"/>
              <a:t>). </a:t>
            </a:r>
            <a:endParaRPr lang="sr-Cyrl-RS" sz="2000" dirty="0" smtClean="0"/>
          </a:p>
          <a:p>
            <a:pPr>
              <a:lnSpc>
                <a:spcPct val="80000"/>
              </a:lnSpc>
              <a:buNone/>
            </a:pPr>
            <a:endParaRPr lang="sr-Cyrl-RS" sz="2000" dirty="0" smtClean="0"/>
          </a:p>
          <a:p>
            <a:pPr>
              <a:lnSpc>
                <a:spcPct val="80000"/>
              </a:lnSpc>
            </a:pPr>
            <a:r>
              <a:rPr lang="sr-Cyrl-RS" sz="2200" b="1" dirty="0" smtClean="0"/>
              <a:t>Антиепилептици</a:t>
            </a:r>
            <a:r>
              <a:rPr lang="en-US" sz="2200" b="1" dirty="0" smtClean="0"/>
              <a:t> </a:t>
            </a:r>
            <a:endParaRPr lang="sr-Latn-CS" sz="2200" b="1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Труднице</a:t>
            </a:r>
            <a:r>
              <a:rPr lang="en-US" sz="2000" dirty="0" smtClean="0"/>
              <a:t> </a:t>
            </a:r>
            <a:r>
              <a:rPr lang="sr-Cyrl-RS" sz="2000" dirty="0" smtClean="0"/>
              <a:t>с</a:t>
            </a:r>
            <a:r>
              <a:rPr lang="en-US" sz="2000" dirty="0" smtClean="0"/>
              <a:t> </a:t>
            </a:r>
            <a:r>
              <a:rPr lang="sr-Cyrl-RS" sz="2000" dirty="0" smtClean="0"/>
              <a:t>епилепсијом</a:t>
            </a:r>
            <a:r>
              <a:rPr lang="en-US" sz="2000" dirty="0" smtClean="0"/>
              <a:t> </a:t>
            </a:r>
            <a:r>
              <a:rPr lang="sr-Cyrl-RS" sz="2000" dirty="0" smtClean="0"/>
              <a:t>чине</a:t>
            </a:r>
            <a:r>
              <a:rPr lang="en-US" sz="2000" dirty="0" smtClean="0"/>
              <a:t> </a:t>
            </a:r>
            <a:r>
              <a:rPr lang="sr-Cyrl-RS" sz="2000" dirty="0" smtClean="0"/>
              <a:t>око</a:t>
            </a:r>
            <a:r>
              <a:rPr lang="en-US" sz="2000" dirty="0" smtClean="0"/>
              <a:t> 0.5% </a:t>
            </a:r>
            <a:r>
              <a:rPr lang="sr-Cyrl-RS" sz="2000" dirty="0" smtClean="0"/>
              <a:t>свих</a:t>
            </a:r>
            <a:r>
              <a:rPr lang="en-US" sz="2000" dirty="0" smtClean="0"/>
              <a:t> </a:t>
            </a:r>
            <a:r>
              <a:rPr lang="sr-Cyrl-RS" sz="2000" dirty="0" smtClean="0"/>
              <a:t>трудница</a:t>
            </a:r>
            <a:r>
              <a:rPr lang="en-US" sz="2000" dirty="0" smtClean="0"/>
              <a:t>, </a:t>
            </a:r>
            <a:r>
              <a:rPr lang="sr-Cyrl-RS" sz="2000" dirty="0" smtClean="0"/>
              <a:t>а</a:t>
            </a:r>
            <a:r>
              <a:rPr lang="en-US" sz="2000" dirty="0" smtClean="0"/>
              <a:t> </a:t>
            </a:r>
            <a:r>
              <a:rPr lang="sr-Cyrl-RS" sz="2000" dirty="0" smtClean="0"/>
              <a:t>уз</a:t>
            </a:r>
            <a:r>
              <a:rPr lang="en-US" sz="2000" dirty="0" smtClean="0"/>
              <a:t> </a:t>
            </a:r>
            <a:r>
              <a:rPr lang="sr-Cyrl-RS" sz="2000" dirty="0" smtClean="0"/>
              <a:t>адекватну</a:t>
            </a:r>
            <a:r>
              <a:rPr lang="en-US" sz="2000" dirty="0" smtClean="0"/>
              <a:t> </a:t>
            </a:r>
            <a:r>
              <a:rPr lang="sr-Cyrl-RS" sz="2000" dirty="0" smtClean="0"/>
              <a:t>терапију</a:t>
            </a:r>
            <a:r>
              <a:rPr lang="en-US" sz="2000" dirty="0" smtClean="0"/>
              <a:t> </a:t>
            </a:r>
            <a:r>
              <a:rPr lang="sr-Cyrl-RS" sz="2000" dirty="0" smtClean="0"/>
              <a:t>њих</a:t>
            </a:r>
            <a:r>
              <a:rPr lang="en-US" sz="2000" dirty="0" smtClean="0"/>
              <a:t> 95% </a:t>
            </a:r>
            <a:r>
              <a:rPr lang="sr-Cyrl-RS" sz="2000" dirty="0" smtClean="0"/>
              <a:t>има</a:t>
            </a:r>
            <a:r>
              <a:rPr lang="en-US" sz="2000" dirty="0" smtClean="0"/>
              <a:t> </a:t>
            </a:r>
            <a:r>
              <a:rPr lang="sr-Cyrl-RS" sz="2000" dirty="0" smtClean="0"/>
              <a:t>повољан</a:t>
            </a:r>
            <a:r>
              <a:rPr lang="en-US" sz="2000" dirty="0" smtClean="0"/>
              <a:t> </a:t>
            </a:r>
            <a:r>
              <a:rPr lang="sr-Cyrl-RS" sz="2000" dirty="0" smtClean="0"/>
              <a:t>исход</a:t>
            </a:r>
            <a:r>
              <a:rPr lang="en-US" sz="2000" dirty="0" smtClean="0"/>
              <a:t> </a:t>
            </a:r>
            <a:r>
              <a:rPr lang="sr-Cyrl-RS" sz="2000" dirty="0" smtClean="0"/>
              <a:t>трудноће. Епилепсија мора да се лечи!</a:t>
            </a:r>
          </a:p>
          <a:p>
            <a:pPr>
              <a:lnSpc>
                <a:spcPct val="80000"/>
              </a:lnSpc>
            </a:pPr>
            <a:r>
              <a:rPr lang="sr-Cyrl-RS" sz="2000" dirty="0" smtClean="0"/>
              <a:t>Лекови избора су </a:t>
            </a:r>
            <a:r>
              <a:rPr lang="sr-Cyrl-RS" sz="2000" dirty="0" smtClean="0">
                <a:solidFill>
                  <a:srgbClr val="00B050"/>
                </a:solidFill>
              </a:rPr>
              <a:t>леветирацетам</a:t>
            </a:r>
            <a:r>
              <a:rPr lang="sr-Cyrl-RS" sz="2000" dirty="0" smtClean="0"/>
              <a:t>, ламотригин (</a:t>
            </a:r>
            <a:r>
              <a:rPr lang="en-US" sz="2000" dirty="0" err="1" smtClean="0"/>
              <a:t>Th</a:t>
            </a:r>
            <a:r>
              <a:rPr lang="sr-Cyrl-RS" sz="2000" dirty="0" smtClean="0"/>
              <a:t> фокалних напада).</a:t>
            </a:r>
            <a:endParaRPr lang="sr-Latn-C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>
                <a:solidFill>
                  <a:srgbClr val="FF0000"/>
                </a:solidFill>
              </a:rPr>
              <a:t>Фенитоин</a:t>
            </a:r>
            <a:r>
              <a:rPr lang="en-US" sz="2000" dirty="0" smtClean="0">
                <a:solidFill>
                  <a:srgbClr val="FF0000"/>
                </a:solidFill>
              </a:rPr>
              <a:t>, </a:t>
            </a:r>
            <a:r>
              <a:rPr lang="sr-Cyrl-RS" sz="2000" dirty="0" smtClean="0">
                <a:solidFill>
                  <a:srgbClr val="FF0000"/>
                </a:solidFill>
              </a:rPr>
              <a:t>валпроат</a:t>
            </a:r>
            <a:r>
              <a:rPr lang="en-US" sz="2000" dirty="0" smtClean="0">
                <a:solidFill>
                  <a:srgbClr val="FF0000"/>
                </a:solidFill>
              </a:rPr>
              <a:t>,</a:t>
            </a:r>
            <a:r>
              <a:rPr lang="en-US" sz="2000" dirty="0" smtClean="0"/>
              <a:t> </a:t>
            </a:r>
            <a:r>
              <a:rPr lang="sr-Cyrl-RS" sz="2000" dirty="0" smtClean="0"/>
              <a:t>карбамазепин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фенобарбитон</a:t>
            </a:r>
            <a:r>
              <a:rPr lang="en-US" sz="2000" dirty="0" smtClean="0"/>
              <a:t> </a:t>
            </a:r>
            <a:r>
              <a:rPr lang="sr-Cyrl-RS" sz="2000" dirty="0" smtClean="0"/>
              <a:t>имају</a:t>
            </a:r>
            <a:r>
              <a:rPr lang="en-US" sz="2000" dirty="0" smtClean="0"/>
              <a:t> </a:t>
            </a:r>
            <a:r>
              <a:rPr lang="sr-Cyrl-RS" sz="2000" dirty="0" smtClean="0"/>
              <a:t>ФДА</a:t>
            </a:r>
            <a:r>
              <a:rPr lang="en-US" sz="2000" dirty="0" smtClean="0"/>
              <a:t> </a:t>
            </a:r>
            <a:r>
              <a:rPr lang="sr-Cyrl-RS" sz="2000" dirty="0" smtClean="0"/>
              <a:t>категорију</a:t>
            </a:r>
            <a:r>
              <a:rPr lang="en-US" sz="2000" dirty="0" smtClean="0"/>
              <a:t> </a:t>
            </a:r>
            <a:r>
              <a:rPr lang="sr-Cyrl-RS" sz="2000" dirty="0" smtClean="0"/>
              <a:t>ризика</a:t>
            </a:r>
            <a:r>
              <a:rPr lang="en-US" sz="2000" dirty="0" smtClean="0"/>
              <a:t> </a:t>
            </a:r>
            <a:r>
              <a:rPr lang="sr-Cyrl-RS" sz="2000" dirty="0" smtClean="0"/>
              <a:t>Д</a:t>
            </a:r>
            <a:r>
              <a:rPr lang="en-US" sz="2000" dirty="0" smtClean="0"/>
              <a:t>. </a:t>
            </a:r>
            <a:endParaRPr lang="sr-Latn-C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Политерапија и високе дозе повећавају ризик за настанак малформација.</a:t>
            </a:r>
          </a:p>
          <a:p>
            <a:pPr>
              <a:lnSpc>
                <a:spcPct val="80000"/>
              </a:lnSpc>
            </a:pPr>
            <a:r>
              <a:rPr lang="sr-Cyrl-RS" sz="2000" dirty="0" smtClean="0"/>
              <a:t>Један</a:t>
            </a:r>
            <a:r>
              <a:rPr lang="en-US" sz="2000" dirty="0" smtClean="0"/>
              <a:t> </a:t>
            </a:r>
            <a:r>
              <a:rPr lang="sr-Cyrl-RS" sz="2000" dirty="0" smtClean="0"/>
              <a:t>од</a:t>
            </a:r>
            <a:r>
              <a:rPr lang="en-US" sz="2000" dirty="0" smtClean="0"/>
              <a:t> </a:t>
            </a:r>
            <a:r>
              <a:rPr lang="sr-Cyrl-RS" sz="2000" dirty="0" smtClean="0"/>
              <a:t>могућих</a:t>
            </a:r>
            <a:r>
              <a:rPr lang="en-US" sz="2000" dirty="0" smtClean="0"/>
              <a:t> </a:t>
            </a:r>
            <a:r>
              <a:rPr lang="sr-Cyrl-RS" sz="2000" dirty="0" smtClean="0"/>
              <a:t>механизама</a:t>
            </a:r>
            <a:r>
              <a:rPr lang="en-US" sz="2000" dirty="0" smtClean="0"/>
              <a:t> </a:t>
            </a:r>
            <a:r>
              <a:rPr lang="sr-Cyrl-RS" sz="2000" dirty="0" smtClean="0"/>
              <a:t>за њихов настанак је</a:t>
            </a:r>
            <a:r>
              <a:rPr lang="en-US" sz="2000" dirty="0" smtClean="0"/>
              <a:t> </a:t>
            </a:r>
            <a:r>
              <a:rPr lang="sr-Cyrl-RS" sz="2000" dirty="0" smtClean="0"/>
              <a:t>снижење</a:t>
            </a:r>
            <a:r>
              <a:rPr lang="en-US" sz="2000" dirty="0" smtClean="0"/>
              <a:t> </a:t>
            </a:r>
            <a:r>
              <a:rPr lang="sr-Cyrl-RS" sz="2000" dirty="0" smtClean="0"/>
              <a:t>концентрације</a:t>
            </a:r>
            <a:r>
              <a:rPr lang="en-US" sz="2000" dirty="0" smtClean="0"/>
              <a:t> </a:t>
            </a:r>
            <a:r>
              <a:rPr lang="sr-Cyrl-RS" sz="2000" dirty="0" smtClean="0"/>
              <a:t>фолне</a:t>
            </a:r>
            <a:r>
              <a:rPr lang="en-US" sz="2000" dirty="0" smtClean="0"/>
              <a:t> </a:t>
            </a:r>
            <a:r>
              <a:rPr lang="sr-Cyrl-RS" sz="2000" dirty="0" smtClean="0"/>
              <a:t>киселине</a:t>
            </a:r>
            <a:r>
              <a:rPr lang="en-US" sz="2000" dirty="0" smtClean="0"/>
              <a:t> 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sr-Cyrl-RS" sz="2000" dirty="0" smtClean="0"/>
              <a:t>серуму</a:t>
            </a:r>
            <a:r>
              <a:rPr lang="en-US" sz="2000" dirty="0" smtClean="0"/>
              <a:t> </a:t>
            </a:r>
            <a:r>
              <a:rPr lang="sr-Cyrl-RS" sz="2000" dirty="0" smtClean="0"/>
              <a:t>до</a:t>
            </a:r>
            <a:r>
              <a:rPr lang="en-US" sz="2000" dirty="0" smtClean="0"/>
              <a:t> 90%. </a:t>
            </a:r>
            <a:r>
              <a:rPr lang="sr-Cyrl-RS" sz="2000" dirty="0" smtClean="0"/>
              <a:t>Зато, 3 месеца</a:t>
            </a:r>
            <a:r>
              <a:rPr lang="en-US" sz="2000" dirty="0" smtClean="0"/>
              <a:t> </a:t>
            </a:r>
            <a:r>
              <a:rPr lang="sr-Cyrl-RS" sz="2000" dirty="0" smtClean="0"/>
              <a:t>пре</a:t>
            </a:r>
            <a:r>
              <a:rPr lang="en-US" sz="2000" dirty="0" smtClean="0"/>
              <a:t> </a:t>
            </a:r>
            <a:r>
              <a:rPr lang="sr-Cyrl-RS" sz="2000" dirty="0" smtClean="0"/>
              <a:t>оплодње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током</a:t>
            </a:r>
            <a:r>
              <a:rPr lang="en-US" sz="2000" dirty="0" smtClean="0"/>
              <a:t> I </a:t>
            </a:r>
            <a:r>
              <a:rPr lang="sr-Cyrl-RS" sz="2000" dirty="0" smtClean="0"/>
              <a:t>триместра</a:t>
            </a:r>
            <a:r>
              <a:rPr lang="en-US" sz="2000" dirty="0" smtClean="0"/>
              <a:t> </a:t>
            </a:r>
            <a:r>
              <a:rPr lang="sr-Cyrl-RS" sz="2000" dirty="0" smtClean="0"/>
              <a:t>оне треба</a:t>
            </a:r>
            <a:r>
              <a:rPr lang="en-US" sz="2000" dirty="0" smtClean="0"/>
              <a:t> </a:t>
            </a:r>
            <a:r>
              <a:rPr lang="sr-Cyrl-RS" sz="2000" dirty="0" smtClean="0"/>
              <a:t>да узимају</a:t>
            </a:r>
            <a:r>
              <a:rPr lang="en-US" sz="2000" dirty="0" smtClean="0"/>
              <a:t> </a:t>
            </a:r>
            <a:r>
              <a:rPr lang="en-US" sz="2000" b="1" dirty="0" smtClean="0"/>
              <a:t>5 </a:t>
            </a:r>
            <a:r>
              <a:rPr lang="sr-Cyrl-RS" sz="2000" b="1" dirty="0" smtClean="0"/>
              <a:t>мг/дан</a:t>
            </a:r>
            <a:r>
              <a:rPr lang="en-US" sz="2000" b="1" dirty="0" smtClean="0"/>
              <a:t> </a:t>
            </a:r>
            <a:r>
              <a:rPr lang="sr-Cyrl-RS" sz="2000" dirty="0" smtClean="0"/>
              <a:t>фолне</a:t>
            </a:r>
            <a:r>
              <a:rPr lang="en-US" sz="2000" dirty="0" smtClean="0"/>
              <a:t> </a:t>
            </a:r>
            <a:r>
              <a:rPr lang="sr-Cyrl-RS" sz="2000" dirty="0" smtClean="0"/>
              <a:t>киселине</a:t>
            </a:r>
            <a:r>
              <a:rPr lang="en-US" sz="2000" dirty="0" smtClean="0"/>
              <a:t> </a:t>
            </a:r>
            <a:r>
              <a:rPr lang="sr-Cyrl-RS" sz="2000" dirty="0" smtClean="0"/>
              <a:t>како</a:t>
            </a:r>
            <a:r>
              <a:rPr lang="en-US" sz="2000" dirty="0" smtClean="0"/>
              <a:t> </a:t>
            </a:r>
            <a:r>
              <a:rPr lang="sr-Cyrl-RS" sz="2000" dirty="0" smtClean="0"/>
              <a:t>би</a:t>
            </a:r>
            <a:r>
              <a:rPr lang="en-US" sz="2000" dirty="0" smtClean="0"/>
              <a:t> </a:t>
            </a:r>
            <a:r>
              <a:rPr lang="sr-Cyrl-RS" sz="2000" dirty="0" smtClean="0"/>
              <a:t>се</a:t>
            </a:r>
            <a:r>
              <a:rPr lang="en-US" sz="2000" dirty="0" smtClean="0"/>
              <a:t> </a:t>
            </a:r>
            <a:r>
              <a:rPr lang="sr-Cyrl-RS" sz="2000" dirty="0" smtClean="0"/>
              <a:t>спречио</a:t>
            </a:r>
            <a:r>
              <a:rPr lang="en-US" sz="2000" dirty="0" smtClean="0"/>
              <a:t> </a:t>
            </a:r>
            <a:r>
              <a:rPr lang="sr-Cyrl-RS" sz="2000" dirty="0" smtClean="0"/>
              <a:t>дефект неуралне</a:t>
            </a:r>
            <a:r>
              <a:rPr lang="en-US" sz="2000" dirty="0" smtClean="0"/>
              <a:t> </a:t>
            </a:r>
            <a:r>
              <a:rPr lang="sr-Cyrl-RS" sz="2000" dirty="0" smtClean="0"/>
              <a:t>цеви</a:t>
            </a:r>
            <a:r>
              <a:rPr lang="en-US" sz="2000" dirty="0" smtClean="0"/>
              <a:t>. </a:t>
            </a:r>
            <a:endParaRPr lang="sr-Latn-CS" sz="2000" dirty="0" smtClean="0"/>
          </a:p>
          <a:p>
            <a:pPr>
              <a:lnSpc>
                <a:spcPct val="80000"/>
              </a:lnSpc>
            </a:pPr>
            <a:endParaRPr lang="sr-Cyrl-RS" sz="2000" dirty="0" smtClean="0"/>
          </a:p>
          <a:p>
            <a:pPr>
              <a:lnSpc>
                <a:spcPct val="80000"/>
              </a:lnSpc>
            </a:pPr>
            <a:endParaRPr lang="sr-Cyrl-RS" sz="2000" dirty="0" smtClean="0"/>
          </a:p>
          <a:p>
            <a:pPr>
              <a:lnSpc>
                <a:spcPct val="80000"/>
              </a:lnSpc>
            </a:pPr>
            <a:endParaRPr lang="sr-Cyrl-RS" sz="2000" dirty="0" smtClean="0"/>
          </a:p>
          <a:p>
            <a:pPr>
              <a:lnSpc>
                <a:spcPct val="80000"/>
              </a:lnSpc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>
          <a:xfrm>
            <a:off x="251520" y="1700808"/>
            <a:ext cx="8229600" cy="47291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RS" sz="2200" b="1" dirty="0" smtClean="0"/>
              <a:t>Пушење</a:t>
            </a:r>
            <a:r>
              <a:rPr lang="en-US" sz="2200" b="1" dirty="0" smtClean="0"/>
              <a:t> </a:t>
            </a:r>
            <a:r>
              <a:rPr lang="sr-Cyrl-RS" sz="2200" b="1" dirty="0" smtClean="0"/>
              <a:t>током</a:t>
            </a:r>
            <a:r>
              <a:rPr lang="en-US" sz="2200" b="1" dirty="0" smtClean="0"/>
              <a:t> </a:t>
            </a:r>
            <a:r>
              <a:rPr lang="sr-Cyrl-RS" sz="2200" b="1" dirty="0" smtClean="0"/>
              <a:t>трудноће</a:t>
            </a:r>
            <a:r>
              <a:rPr lang="en-US" sz="2200" b="1" dirty="0" smtClean="0"/>
              <a:t> </a:t>
            </a:r>
            <a:endParaRPr lang="sr-Cyrl-RS" sz="2200" b="1" dirty="0" smtClean="0"/>
          </a:p>
          <a:p>
            <a:pPr>
              <a:lnSpc>
                <a:spcPct val="80000"/>
              </a:lnSpc>
              <a:buNone/>
            </a:pPr>
            <a:endParaRPr lang="sr-Latn-CS" sz="2000" b="1" dirty="0" smtClean="0"/>
          </a:p>
          <a:p>
            <a:pPr>
              <a:lnSpc>
                <a:spcPct val="80000"/>
              </a:lnSpc>
            </a:pPr>
            <a:r>
              <a:rPr lang="sr-Cyrl-RS" sz="2000" dirty="0" smtClean="0">
                <a:solidFill>
                  <a:srgbClr val="FF0000"/>
                </a:solidFill>
              </a:rPr>
              <a:t>Пушење</a:t>
            </a:r>
            <a:r>
              <a:rPr lang="sr-Cyrl-RS" sz="2000" dirty="0" smtClean="0"/>
              <a:t> и</a:t>
            </a:r>
            <a:r>
              <a:rPr lang="en-US" sz="2000" dirty="0" smtClean="0"/>
              <a:t> </a:t>
            </a:r>
            <a:r>
              <a:rPr lang="sr-Cyrl-RS" sz="2000" dirty="0" smtClean="0"/>
              <a:t>пасивно</a:t>
            </a:r>
            <a:r>
              <a:rPr lang="en-US" sz="2000" dirty="0" smtClean="0"/>
              <a:t> </a:t>
            </a:r>
            <a:r>
              <a:rPr lang="sr-Cyrl-RS" sz="2000" dirty="0" smtClean="0"/>
              <a:t>излагање</a:t>
            </a:r>
            <a:r>
              <a:rPr lang="en-US" sz="2000" dirty="0" smtClean="0"/>
              <a:t> </a:t>
            </a:r>
            <a:r>
              <a:rPr lang="sr-Cyrl-RS" sz="2000" dirty="0" smtClean="0"/>
              <a:t>дуванском</a:t>
            </a:r>
            <a:r>
              <a:rPr lang="en-US" sz="2000" dirty="0" smtClean="0"/>
              <a:t> </a:t>
            </a:r>
            <a:r>
              <a:rPr lang="sr-Cyrl-RS" sz="2000" dirty="0" smtClean="0"/>
              <a:t>диму</a:t>
            </a:r>
            <a:r>
              <a:rPr lang="en-US" sz="2000" dirty="0" smtClean="0"/>
              <a:t> </a:t>
            </a:r>
            <a:r>
              <a:rPr lang="sr-Cyrl-RS" sz="2000" dirty="0" smtClean="0"/>
              <a:t>представља</a:t>
            </a:r>
            <a:r>
              <a:rPr lang="en-US" sz="2000" dirty="0" smtClean="0"/>
              <a:t> </a:t>
            </a:r>
            <a:r>
              <a:rPr lang="sr-Cyrl-RS" sz="2000" dirty="0" smtClean="0"/>
              <a:t>ризик</a:t>
            </a:r>
            <a:r>
              <a:rPr lang="en-US" sz="2000" dirty="0" smtClean="0"/>
              <a:t> </a:t>
            </a:r>
            <a:r>
              <a:rPr lang="sr-Cyrl-RS" sz="2000" dirty="0" smtClean="0"/>
              <a:t>за</a:t>
            </a:r>
            <a:r>
              <a:rPr lang="en-US" sz="2000" dirty="0" smtClean="0"/>
              <a:t> </a:t>
            </a:r>
            <a:r>
              <a:rPr lang="sr-Cyrl-RS" sz="2000" dirty="0" smtClean="0"/>
              <a:t>трудноћу</a:t>
            </a:r>
            <a:r>
              <a:rPr lang="en-US" sz="2000" dirty="0" smtClean="0"/>
              <a:t> </a:t>
            </a:r>
            <a:r>
              <a:rPr lang="sr-Cyrl-RS" sz="2000" dirty="0" smtClean="0"/>
              <a:t>с</a:t>
            </a:r>
            <a:r>
              <a:rPr lang="en-US" sz="2000" dirty="0" smtClean="0"/>
              <a:t> </a:t>
            </a:r>
            <a:r>
              <a:rPr lang="sr-Cyrl-RS" sz="2000" dirty="0" smtClean="0"/>
              <a:t>обзиром</a:t>
            </a:r>
            <a:r>
              <a:rPr lang="en-US" sz="2000" dirty="0" smtClean="0"/>
              <a:t> </a:t>
            </a:r>
            <a:r>
              <a:rPr lang="sr-Cyrl-RS" sz="2000" dirty="0" smtClean="0"/>
              <a:t>на</a:t>
            </a:r>
            <a:r>
              <a:rPr lang="en-US" sz="2000" dirty="0" smtClean="0"/>
              <a:t> </a:t>
            </a:r>
            <a:r>
              <a:rPr lang="sr-Cyrl-RS" sz="2000" dirty="0" smtClean="0"/>
              <a:t>бројне</a:t>
            </a:r>
            <a:r>
              <a:rPr lang="en-US" sz="2000" dirty="0" smtClean="0"/>
              <a:t> </a:t>
            </a:r>
            <a:r>
              <a:rPr lang="sr-Cyrl-RS" sz="2000" dirty="0" smtClean="0"/>
              <a:t>могуће</a:t>
            </a:r>
            <a:r>
              <a:rPr lang="en-US" sz="2000" dirty="0" smtClean="0"/>
              <a:t> </a:t>
            </a:r>
            <a:r>
              <a:rPr lang="sr-Cyrl-RS" sz="2000" dirty="0" smtClean="0"/>
              <a:t>компликације</a:t>
            </a:r>
            <a:r>
              <a:rPr lang="en-US" sz="2000" dirty="0" smtClean="0"/>
              <a:t>. </a:t>
            </a:r>
            <a:r>
              <a:rPr lang="sr-Cyrl-RS" sz="2000" dirty="0" smtClean="0"/>
              <a:t>Последице</a:t>
            </a:r>
            <a:r>
              <a:rPr lang="en-US" sz="2000" dirty="0" smtClean="0"/>
              <a:t> </a:t>
            </a:r>
            <a:r>
              <a:rPr lang="sr-Cyrl-RS" sz="2000" dirty="0" smtClean="0"/>
              <a:t>деловања</a:t>
            </a:r>
            <a:r>
              <a:rPr lang="en-US" sz="2000" dirty="0" smtClean="0"/>
              <a:t> </a:t>
            </a:r>
            <a:r>
              <a:rPr lang="sr-Cyrl-RS" sz="2000" dirty="0" smtClean="0"/>
              <a:t>дуванског</a:t>
            </a:r>
            <a:r>
              <a:rPr lang="en-US" sz="2000" dirty="0" smtClean="0"/>
              <a:t> </a:t>
            </a:r>
            <a:r>
              <a:rPr lang="sr-Cyrl-RS" sz="2000" dirty="0" smtClean="0"/>
              <a:t>дима</a:t>
            </a:r>
            <a:r>
              <a:rPr lang="en-US" sz="2000" dirty="0" smtClean="0"/>
              <a:t> 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sr-Cyrl-RS" sz="2000" dirty="0" smtClean="0"/>
              <a:t>трудноћи</a:t>
            </a:r>
            <a:r>
              <a:rPr lang="en-US" sz="2000" dirty="0" smtClean="0"/>
              <a:t> </a:t>
            </a:r>
            <a:r>
              <a:rPr lang="sr-Cyrl-RS" sz="2000" dirty="0" smtClean="0"/>
              <a:t>су</a:t>
            </a:r>
            <a:r>
              <a:rPr lang="en-US" sz="2000" dirty="0" smtClean="0"/>
              <a:t>: </a:t>
            </a:r>
          </a:p>
          <a:p>
            <a:pPr lvl="1">
              <a:lnSpc>
                <a:spcPct val="80000"/>
              </a:lnSpc>
              <a:buFont typeface="Georgia" pitchFamily="18" charset="0"/>
              <a:buNone/>
            </a:pPr>
            <a:r>
              <a:rPr lang="en-US" sz="2000" dirty="0" smtClean="0"/>
              <a:t>• </a:t>
            </a:r>
            <a:r>
              <a:rPr lang="sr-Cyrl-RS" sz="2000" dirty="0" smtClean="0"/>
              <a:t>  </a:t>
            </a:r>
            <a:r>
              <a:rPr lang="sr-Cyrl-RS" sz="2000" dirty="0" smtClean="0">
                <a:solidFill>
                  <a:schemeClr val="tx1"/>
                </a:solidFill>
              </a:rPr>
              <a:t>двоструко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већи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ризик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од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раног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спонтаног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побачаја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sr-Cyrl-RS" sz="2000" dirty="0" smtClean="0">
                <a:solidFill>
                  <a:schemeClr val="tx1"/>
                </a:solidFill>
              </a:rPr>
              <a:t>превремени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порођај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sr-Cyrl-RS" sz="2000" dirty="0" smtClean="0">
                <a:solidFill>
                  <a:schemeClr val="tx1"/>
                </a:solidFill>
              </a:rPr>
              <a:t>интраутерини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застој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раста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с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рађањем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деце у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просеку</a:t>
            </a:r>
            <a:r>
              <a:rPr lang="vi-VN" sz="2000" dirty="0" smtClean="0">
                <a:solidFill>
                  <a:schemeClr val="tx1"/>
                </a:solidFill>
              </a:rPr>
              <a:t> 200 </a:t>
            </a:r>
            <a:r>
              <a:rPr lang="sr-Cyrl-RS" sz="2000" dirty="0" smtClean="0">
                <a:solidFill>
                  <a:schemeClr val="tx1"/>
                </a:solidFill>
              </a:rPr>
              <a:t>г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мање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тежине</a:t>
            </a:r>
            <a:endParaRPr lang="vi-VN" sz="20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2000" dirty="0" smtClean="0">
                <a:solidFill>
                  <a:schemeClr val="tx1"/>
                </a:solidFill>
              </a:rPr>
              <a:t>плацента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превија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sr-Cyrl-RS" sz="2000" dirty="0" smtClean="0">
                <a:solidFill>
                  <a:schemeClr val="tx1"/>
                </a:solidFill>
              </a:rPr>
              <a:t>абрупција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плаценте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2000" dirty="0" smtClean="0">
                <a:solidFill>
                  <a:schemeClr val="tx1"/>
                </a:solidFill>
              </a:rPr>
              <a:t>већи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перинатални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морбидитет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и морталитет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sr-Cyrl-RS" sz="2000" dirty="0" smtClean="0">
                <a:solidFill>
                  <a:schemeClr val="tx1"/>
                </a:solidFill>
              </a:rPr>
              <a:t>већа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инциденца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урођених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аномалија</a:t>
            </a:r>
            <a:r>
              <a:rPr lang="vi-VN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и синдрома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изненадне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смрти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</a:rPr>
              <a:t>детета</a:t>
            </a: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Пушење</a:t>
            </a:r>
            <a:r>
              <a:rPr lang="en-US" sz="2000" dirty="0" smtClean="0"/>
              <a:t> </a:t>
            </a:r>
            <a:r>
              <a:rPr lang="sr-Cyrl-RS" sz="2000" dirty="0" smtClean="0"/>
              <a:t>десетак</a:t>
            </a:r>
            <a:r>
              <a:rPr lang="en-US" sz="2000" dirty="0" smtClean="0"/>
              <a:t> </a:t>
            </a:r>
            <a:r>
              <a:rPr lang="sr-Cyrl-RS" sz="2000" dirty="0" smtClean="0"/>
              <a:t>цигарета</a:t>
            </a:r>
            <a:r>
              <a:rPr lang="en-US" sz="2000" dirty="0" smtClean="0"/>
              <a:t> </a:t>
            </a:r>
            <a:r>
              <a:rPr lang="sr-Cyrl-RS" sz="2000" dirty="0" smtClean="0"/>
              <a:t>дневно</a:t>
            </a:r>
            <a:r>
              <a:rPr lang="en-US" sz="2000" dirty="0" smtClean="0"/>
              <a:t> </a:t>
            </a:r>
            <a:r>
              <a:rPr lang="sr-Cyrl-RS" sz="2000" dirty="0" smtClean="0"/>
              <a:t>за</a:t>
            </a:r>
            <a:r>
              <a:rPr lang="en-US" sz="2000" dirty="0" smtClean="0"/>
              <a:t> </a:t>
            </a:r>
            <a:r>
              <a:rPr lang="sr-Cyrl-RS" sz="2000" dirty="0" smtClean="0"/>
              <a:t>време</a:t>
            </a:r>
            <a:r>
              <a:rPr lang="en-US" sz="2000" dirty="0" smtClean="0"/>
              <a:t> </a:t>
            </a:r>
            <a:r>
              <a:rPr lang="sr-Cyrl-RS" sz="2000" dirty="0" smtClean="0"/>
              <a:t>трудноће</a:t>
            </a:r>
            <a:r>
              <a:rPr lang="en-US" sz="2000" dirty="0" smtClean="0"/>
              <a:t> </a:t>
            </a:r>
            <a:r>
              <a:rPr lang="sr-Cyrl-RS" sz="2000" dirty="0" smtClean="0"/>
              <a:t>повећава</a:t>
            </a:r>
            <a:r>
              <a:rPr lang="en-US" sz="2000" dirty="0" smtClean="0"/>
              <a:t> </a:t>
            </a:r>
            <a:r>
              <a:rPr lang="sr-Cyrl-RS" sz="2000" dirty="0" smtClean="0"/>
              <a:t>ризик за настанак деформитета на</a:t>
            </a:r>
            <a:r>
              <a:rPr lang="en-US" sz="2000" dirty="0" smtClean="0"/>
              <a:t> </a:t>
            </a:r>
            <a:r>
              <a:rPr lang="sr-Cyrl-RS" sz="2000" dirty="0" smtClean="0"/>
              <a:t>прстима детета</a:t>
            </a:r>
            <a:r>
              <a:rPr lang="en-US" sz="2000" dirty="0" smtClean="0"/>
              <a:t> </a:t>
            </a:r>
            <a:r>
              <a:rPr lang="sr-Cyrl-RS" sz="2000" dirty="0" smtClean="0"/>
              <a:t>за</a:t>
            </a:r>
            <a:r>
              <a:rPr lang="en-US" sz="2000" dirty="0" smtClean="0"/>
              <a:t> 30%.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>
          <a:xfrm>
            <a:off x="250825" y="476250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395536" y="1700808"/>
            <a:ext cx="8229600" cy="537321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RS" sz="2200" b="1" dirty="0" smtClean="0"/>
              <a:t>Алкохол</a:t>
            </a:r>
            <a:r>
              <a:rPr lang="vi-VN" sz="2200" dirty="0" smtClean="0"/>
              <a:t> </a:t>
            </a:r>
            <a:endParaRPr lang="sr-Cyrl-RS" sz="2200" dirty="0" smtClean="0"/>
          </a:p>
          <a:p>
            <a:pPr>
              <a:lnSpc>
                <a:spcPct val="80000"/>
              </a:lnSpc>
              <a:buNone/>
            </a:pPr>
            <a:endParaRPr lang="sr-Latn-CS" sz="2000" dirty="0" smtClean="0"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sr-Cyrl-RS" sz="1800" dirty="0" smtClean="0">
                <a:solidFill>
                  <a:srgbClr val="FF0000"/>
                </a:solidFill>
              </a:rPr>
              <a:t>Алкохол</a:t>
            </a:r>
            <a:r>
              <a:rPr lang="vi-VN" sz="1800" dirty="0" smtClean="0"/>
              <a:t> </a:t>
            </a:r>
            <a:r>
              <a:rPr lang="sr-Cyrl-RS" sz="1800" dirty="0" smtClean="0"/>
              <a:t>се сматра једним</a:t>
            </a:r>
            <a:r>
              <a:rPr lang="en-US" sz="1800" dirty="0" smtClean="0"/>
              <a:t> </a:t>
            </a:r>
            <a:r>
              <a:rPr lang="sr-Cyrl-RS" sz="1800" dirty="0" smtClean="0"/>
              <a:t>од</a:t>
            </a:r>
            <a:r>
              <a:rPr lang="en-US" sz="1800" dirty="0" smtClean="0"/>
              <a:t> </a:t>
            </a:r>
            <a:r>
              <a:rPr lang="sr-Cyrl-RS" sz="1800" dirty="0" smtClean="0"/>
              <a:t>најчешћих</a:t>
            </a:r>
            <a:r>
              <a:rPr lang="vi-VN" sz="1800" dirty="0" smtClean="0"/>
              <a:t> </a:t>
            </a:r>
            <a:r>
              <a:rPr lang="sr-Cyrl-RS" sz="1800" dirty="0" smtClean="0"/>
              <a:t>узрочник</a:t>
            </a:r>
            <a:r>
              <a:rPr lang="en-US" sz="1800" dirty="0" smtClean="0"/>
              <a:t>a</a:t>
            </a:r>
            <a:r>
              <a:rPr lang="vi-VN" sz="1800" dirty="0" smtClean="0"/>
              <a:t> </a:t>
            </a:r>
            <a:r>
              <a:rPr lang="sr-Cyrl-RS" sz="1800" dirty="0" smtClean="0"/>
              <a:t>настанка</a:t>
            </a:r>
            <a:r>
              <a:rPr lang="vi-VN" sz="1800" dirty="0" smtClean="0"/>
              <a:t> </a:t>
            </a:r>
            <a:r>
              <a:rPr lang="sr-Cyrl-RS" sz="1800" dirty="0" smtClean="0"/>
              <a:t>урођених</a:t>
            </a:r>
            <a:r>
              <a:rPr lang="vi-VN" sz="1800" dirty="0" smtClean="0"/>
              <a:t> </a:t>
            </a:r>
            <a:r>
              <a:rPr lang="sr-Cyrl-RS" sz="1800" dirty="0" smtClean="0"/>
              <a:t>аномалија</a:t>
            </a:r>
            <a:r>
              <a:rPr lang="vi-VN" sz="1800" dirty="0" smtClean="0"/>
              <a:t>. </a:t>
            </a:r>
            <a:r>
              <a:rPr lang="sr-Cyrl-RS" sz="1800" dirty="0" smtClean="0"/>
              <a:t>С обзиром на то да је његово</a:t>
            </a:r>
            <a:r>
              <a:rPr lang="vi-VN" sz="1800" dirty="0" smtClean="0"/>
              <a:t> </a:t>
            </a:r>
            <a:r>
              <a:rPr lang="sr-Cyrl-RS" sz="1800" dirty="0" smtClean="0"/>
              <a:t>деловање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неуротоксичног</a:t>
            </a:r>
            <a:r>
              <a:rPr lang="vi-VN" sz="1800" dirty="0" smtClean="0"/>
              <a:t> </a:t>
            </a:r>
            <a:r>
              <a:rPr lang="sr-Cyrl-RS" sz="1800" dirty="0" smtClean="0"/>
              <a:t>карактера увек</a:t>
            </a:r>
            <a:r>
              <a:rPr lang="vi-VN" sz="1800" dirty="0" smtClean="0"/>
              <a:t> </a:t>
            </a:r>
            <a:r>
              <a:rPr lang="sr-Cyrl-RS" sz="1800" dirty="0" smtClean="0"/>
              <a:t>је захваћен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централни нервни систем</a:t>
            </a:r>
            <a:r>
              <a:rPr lang="vi-VN" sz="1800" dirty="0" smtClean="0"/>
              <a:t>.</a:t>
            </a:r>
            <a:endParaRPr lang="sr-Cyrl-RS" sz="1800" dirty="0" smtClean="0"/>
          </a:p>
          <a:p>
            <a:pPr>
              <a:lnSpc>
                <a:spcPct val="80000"/>
              </a:lnSpc>
            </a:pPr>
            <a:endParaRPr lang="sr-Latn-CS" sz="1800" dirty="0" smtClean="0"/>
          </a:p>
          <a:p>
            <a:pPr>
              <a:lnSpc>
                <a:spcPct val="80000"/>
              </a:lnSpc>
            </a:pPr>
            <a:r>
              <a:rPr lang="sr-Cyrl-RS" sz="1800" dirty="0" smtClean="0"/>
              <a:t>Унутар</a:t>
            </a:r>
            <a:r>
              <a:rPr lang="vi-VN" sz="1800" dirty="0" smtClean="0"/>
              <a:t> </a:t>
            </a:r>
            <a:r>
              <a:rPr lang="sr-Cyrl-RS" sz="1800" dirty="0" smtClean="0"/>
              <a:t>алкохолних</a:t>
            </a:r>
            <a:r>
              <a:rPr lang="vi-VN" sz="1800" dirty="0" smtClean="0"/>
              <a:t> </a:t>
            </a:r>
            <a:r>
              <a:rPr lang="sr-Cyrl-RS" sz="1800" dirty="0" smtClean="0"/>
              <a:t>оштећења</a:t>
            </a:r>
            <a:r>
              <a:rPr lang="vi-VN" sz="1800" dirty="0" smtClean="0"/>
              <a:t> </a:t>
            </a:r>
            <a:r>
              <a:rPr lang="sr-Cyrl-RS" sz="1800" dirty="0" smtClean="0"/>
              <a:t>разликујемо</a:t>
            </a:r>
            <a:r>
              <a:rPr lang="vi-VN" sz="1800" dirty="0" smtClean="0"/>
              <a:t> </a:t>
            </a:r>
            <a:r>
              <a:rPr lang="sr-Cyrl-RS" sz="1800" dirty="0" smtClean="0"/>
              <a:t>пуну</a:t>
            </a:r>
            <a:r>
              <a:rPr lang="vi-VN" sz="1800" dirty="0" smtClean="0"/>
              <a:t> </a:t>
            </a:r>
            <a:r>
              <a:rPr lang="sr-Cyrl-RS" sz="1800" dirty="0" smtClean="0"/>
              <a:t>слику</a:t>
            </a:r>
            <a:r>
              <a:rPr lang="vi-VN" sz="1800" dirty="0" smtClean="0"/>
              <a:t> </a:t>
            </a:r>
            <a:r>
              <a:rPr lang="sr-Cyrl-RS" sz="1800" dirty="0" smtClean="0"/>
              <a:t>алкохолне</a:t>
            </a:r>
            <a:r>
              <a:rPr lang="vi-VN" sz="1800" dirty="0" smtClean="0"/>
              <a:t> </a:t>
            </a:r>
            <a:r>
              <a:rPr lang="sr-Cyrl-RS" sz="1800" dirty="0" smtClean="0"/>
              <a:t>ембриопатије</a:t>
            </a:r>
            <a:r>
              <a:rPr lang="vi-VN" sz="1800" dirty="0" smtClean="0"/>
              <a:t> (</a:t>
            </a:r>
            <a:r>
              <a:rPr lang="sr-Cyrl-RS" sz="1800" dirty="0" smtClean="0"/>
              <a:t>ФАС</a:t>
            </a:r>
            <a:r>
              <a:rPr lang="vi-VN" sz="1800" dirty="0" smtClean="0"/>
              <a:t> - </a:t>
            </a:r>
            <a:r>
              <a:rPr lang="sr-Cyrl-RS" sz="1800" dirty="0" smtClean="0"/>
              <a:t>фетални</a:t>
            </a:r>
            <a:r>
              <a:rPr lang="vi-VN" sz="1800" dirty="0" smtClean="0"/>
              <a:t> </a:t>
            </a:r>
            <a:r>
              <a:rPr lang="sr-Cyrl-RS" sz="1800" dirty="0" smtClean="0"/>
              <a:t>алкохолни</a:t>
            </a:r>
            <a:r>
              <a:rPr lang="vi-VN" sz="1800" dirty="0" smtClean="0"/>
              <a:t> </a:t>
            </a:r>
            <a:r>
              <a:rPr lang="sr-Cyrl-RS" sz="1800" dirty="0" smtClean="0"/>
              <a:t>синдром</a:t>
            </a:r>
            <a:r>
              <a:rPr lang="vi-VN" sz="1800" dirty="0" smtClean="0"/>
              <a:t>) </a:t>
            </a:r>
            <a:r>
              <a:rPr lang="sr-Cyrl-RS" sz="1800" dirty="0" smtClean="0"/>
              <a:t>са</a:t>
            </a:r>
            <a:r>
              <a:rPr lang="vi-VN" sz="1800" dirty="0" smtClean="0"/>
              <a:t> </a:t>
            </a:r>
            <a:r>
              <a:rPr lang="sr-Cyrl-RS" sz="1800" dirty="0" smtClean="0"/>
              <a:t>психо-физичким знацима</a:t>
            </a:r>
            <a:r>
              <a:rPr lang="vi-VN" sz="1800" dirty="0" smtClean="0"/>
              <a:t> </a:t>
            </a:r>
            <a:r>
              <a:rPr lang="sr-Cyrl-RS" sz="1800" dirty="0" smtClean="0"/>
              <a:t>болести, као и лакше</a:t>
            </a:r>
            <a:r>
              <a:rPr lang="vi-VN" sz="1800" dirty="0" smtClean="0"/>
              <a:t> </a:t>
            </a:r>
            <a:r>
              <a:rPr lang="sr-Cyrl-RS" sz="1800" dirty="0" smtClean="0"/>
              <a:t>облике ефеката алкохола на плод</a:t>
            </a:r>
            <a:r>
              <a:rPr lang="vi-VN" sz="1800" dirty="0" smtClean="0"/>
              <a:t>.</a:t>
            </a:r>
            <a:r>
              <a:rPr lang="sr-Cyrl-RS" sz="1800" dirty="0" smtClean="0"/>
              <a:t> </a:t>
            </a:r>
          </a:p>
          <a:p>
            <a:pPr>
              <a:lnSpc>
                <a:spcPct val="80000"/>
              </a:lnSpc>
              <a:buNone/>
            </a:pPr>
            <a:endParaRPr lang="sr-Cyrl-RS" sz="1800" dirty="0" smtClean="0"/>
          </a:p>
          <a:p>
            <a:pPr>
              <a:lnSpc>
                <a:spcPct val="80000"/>
              </a:lnSpc>
            </a:pPr>
            <a:r>
              <a:rPr lang="sr-Cyrl-RS" sz="1800" dirty="0" smtClean="0"/>
              <a:t>Алкохолна</a:t>
            </a:r>
            <a:r>
              <a:rPr lang="vi-VN" sz="1800" dirty="0" smtClean="0"/>
              <a:t> </a:t>
            </a:r>
            <a:r>
              <a:rPr lang="sr-Cyrl-RS" sz="1800" dirty="0" smtClean="0"/>
              <a:t>ембриопатија</a:t>
            </a:r>
            <a:r>
              <a:rPr lang="vi-VN" sz="1800" dirty="0" smtClean="0"/>
              <a:t> </a:t>
            </a:r>
            <a:r>
              <a:rPr lang="sr-Cyrl-RS" sz="1800" dirty="0" smtClean="0"/>
              <a:t>се јавља код</a:t>
            </a:r>
            <a:r>
              <a:rPr lang="vi-VN" sz="1800" dirty="0" smtClean="0"/>
              <a:t> </a:t>
            </a:r>
            <a:r>
              <a:rPr lang="sr-Cyrl-RS" sz="1800" dirty="0" smtClean="0"/>
              <a:t>редовног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неконтролисаног</a:t>
            </a:r>
            <a:r>
              <a:rPr lang="vi-VN" sz="1800" dirty="0" smtClean="0"/>
              <a:t> </a:t>
            </a:r>
            <a:r>
              <a:rPr lang="sr-Cyrl-RS" sz="1800" dirty="0" smtClean="0"/>
              <a:t>конзумирања</a:t>
            </a:r>
            <a:r>
              <a:rPr lang="vi-VN" sz="1800" dirty="0" smtClean="0"/>
              <a:t> </a:t>
            </a:r>
            <a:r>
              <a:rPr lang="sr-Cyrl-RS" sz="1800" dirty="0" smtClean="0"/>
              <a:t>алкохола</a:t>
            </a:r>
            <a:r>
              <a:rPr lang="vi-VN" sz="1800" dirty="0" smtClean="0"/>
              <a:t> </a:t>
            </a:r>
            <a:r>
              <a:rPr lang="sr-Cyrl-RS" sz="1800" dirty="0" smtClean="0"/>
              <a:t>за</a:t>
            </a:r>
            <a:r>
              <a:rPr lang="vi-VN" sz="1800" dirty="0" smtClean="0"/>
              <a:t> </a:t>
            </a:r>
            <a:r>
              <a:rPr lang="sr-Cyrl-RS" sz="1800" dirty="0" smtClean="0"/>
              <a:t>време</a:t>
            </a:r>
            <a:r>
              <a:rPr lang="vi-VN" sz="1800" dirty="0" smtClean="0"/>
              <a:t> </a:t>
            </a:r>
            <a:r>
              <a:rPr lang="sr-Cyrl-RS" sz="1800" dirty="0" smtClean="0"/>
              <a:t>трудноће</a:t>
            </a:r>
            <a:r>
              <a:rPr lang="vi-VN" sz="1800" dirty="0" smtClean="0"/>
              <a:t>. </a:t>
            </a:r>
            <a:endParaRPr lang="sr-Cyrl-RS" sz="1800" dirty="0" smtClean="0"/>
          </a:p>
          <a:p>
            <a:pPr>
              <a:lnSpc>
                <a:spcPct val="80000"/>
              </a:lnSpc>
              <a:buNone/>
            </a:pPr>
            <a:endParaRPr lang="sr-Cyrl-RS" sz="1800" dirty="0" smtClean="0"/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Деца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</a:t>
            </a:r>
            <a:r>
              <a:rPr lang="en-US" sz="1800" dirty="0" smtClean="0">
                <a:solidFill>
                  <a:schemeClr val="tx1"/>
                </a:solidFill>
              </a:rPr>
              <a:t>a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алкохолном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ембриопатијом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остају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мала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растом</a:t>
            </a:r>
            <a:r>
              <a:rPr lang="vi-VN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тежина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обим главе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испод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доње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границе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кривуље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за старосну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доб</a:t>
            </a:r>
            <a:r>
              <a:rPr lang="vi-VN" sz="1800" dirty="0" smtClean="0">
                <a:solidFill>
                  <a:schemeClr val="tx1"/>
                </a:solidFill>
              </a:rPr>
              <a:t>. </a:t>
            </a:r>
            <a:r>
              <a:rPr lang="sr-Cyrl-RS" sz="1800" dirty="0" smtClean="0">
                <a:solidFill>
                  <a:schemeClr val="tx1"/>
                </a:solidFill>
              </a:rPr>
              <a:t>Јављају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</a:t>
            </a:r>
            <a:r>
              <a:rPr lang="en-US" sz="1800" dirty="0" smtClean="0">
                <a:solidFill>
                  <a:schemeClr val="tx1"/>
                </a:solidFill>
              </a:rPr>
              <a:t>e </a:t>
            </a:r>
            <a:r>
              <a:rPr lang="sr-Cyrl-RS" sz="1800" dirty="0" smtClean="0">
                <a:solidFill>
                  <a:schemeClr val="tx1"/>
                </a:solidFill>
              </a:rPr>
              <a:t>велика одступања 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развоју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моторних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функција</a:t>
            </a:r>
            <a:r>
              <a:rPr lang="vi-VN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психичка оштећења,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као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и,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по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правилу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типичан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изглед,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</a:t>
            </a:r>
            <a:r>
              <a:rPr lang="en-US" sz="1800" dirty="0" smtClean="0">
                <a:solidFill>
                  <a:schemeClr val="tx1"/>
                </a:solidFill>
              </a:rPr>
              <a:t>a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уским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очним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прорезима</a:t>
            </a:r>
            <a:r>
              <a:rPr lang="vi-VN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променама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на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уснама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аномалијама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подручју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лица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мозга</a:t>
            </a:r>
            <a:r>
              <a:rPr lang="vi-VN" sz="1800" dirty="0" smtClean="0">
                <a:solidFill>
                  <a:schemeClr val="tx1"/>
                </a:solidFill>
              </a:rPr>
              <a:t>. </a:t>
            </a:r>
            <a:r>
              <a:rPr lang="sr-Cyrl-RS" sz="1800" dirty="0" smtClean="0">
                <a:solidFill>
                  <a:schemeClr val="tx1"/>
                </a:solidFill>
              </a:rPr>
              <a:t>Честе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 аномалије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развоју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срца</a:t>
            </a:r>
            <a:r>
              <a:rPr lang="vi-VN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скелета и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бубрега.</a:t>
            </a:r>
            <a:endParaRPr lang="en-US" sz="1800" dirty="0" smtClean="0">
              <a:solidFill>
                <a:schemeClr val="tx1"/>
              </a:solidFill>
            </a:endParaRPr>
          </a:p>
          <a:p>
            <a:endParaRPr lang="en-US" sz="18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2348880"/>
            <a:ext cx="4032448" cy="4324350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проблеми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дисањем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срчане мане</a:t>
            </a:r>
          </a:p>
          <a:p>
            <a:pPr lvl="1">
              <a:lnSpc>
                <a:spcPct val="80000"/>
              </a:lnSpc>
              <a:buNone/>
            </a:pP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малформације бубрега</a:t>
            </a:r>
            <a:r>
              <a:rPr lang="nn-NO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nn-NO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уринарног</a:t>
            </a:r>
            <a:r>
              <a:rPr lang="nn-NO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тракта</a:t>
            </a:r>
            <a:r>
              <a:rPr lang="nn-NO" sz="1800" dirty="0" smtClean="0">
                <a:solidFill>
                  <a:schemeClr val="tx1"/>
                </a:solidFill>
              </a:rPr>
              <a:t> </a:t>
            </a: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buNone/>
            </a:pP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малформације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гениталија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ментална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ретардација</a:t>
            </a:r>
          </a:p>
          <a:p>
            <a:pPr lvl="1">
              <a:lnSpc>
                <a:spcPct val="80000"/>
              </a:lnSpc>
              <a:buNone/>
            </a:pP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потешкоће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учењем</a:t>
            </a:r>
          </a:p>
          <a:p>
            <a:pPr lvl="1">
              <a:lnSpc>
                <a:spcPct val="80000"/>
              </a:lnSpc>
              <a:buNone/>
            </a:pP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хиперактивност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детињству</a:t>
            </a:r>
          </a:p>
          <a:p>
            <a:pPr lvl="1">
              <a:lnSpc>
                <a:spcPct val="80000"/>
              </a:lnSpc>
              <a:buNone/>
            </a:pP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смањена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телесна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координација</a:t>
            </a:r>
            <a:endParaRPr lang="en-US" sz="18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2348880"/>
            <a:ext cx="4717032" cy="430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малих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пропорција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смањене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телесне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тежине</a:t>
            </a:r>
          </a:p>
          <a:p>
            <a:pPr lvl="1">
              <a:lnSpc>
                <a:spcPct val="80000"/>
              </a:lnSpc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спорији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одрастања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деформација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ребара, кичменог стуба 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кукова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деформисани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прсти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шаке</a:t>
            </a:r>
          </a:p>
          <a:p>
            <a:pPr lvl="1">
              <a:lnSpc>
                <a:spcPct val="80000"/>
              </a:lnSpc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смањена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покретљивост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вилице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смањена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вилица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мањи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обим главе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абнормалности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лица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смањена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покретљивост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очију и кратковидост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1556792"/>
            <a:ext cx="87484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000" dirty="0" smtClean="0"/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Чак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умерено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конзумирање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алкохола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једно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пића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дан,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повремено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конзумирање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пића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може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имати озбиљне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последице:</a:t>
            </a:r>
            <a:endParaRPr lang="vi-VN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323850" y="476250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>
          <a:xfrm>
            <a:off x="0" y="1768946"/>
            <a:ext cx="9144000" cy="508905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RS" sz="2200" b="1" dirty="0" smtClean="0"/>
              <a:t>Биљни</a:t>
            </a:r>
            <a:r>
              <a:rPr lang="vi-VN" sz="2200" b="1" dirty="0" smtClean="0"/>
              <a:t> </a:t>
            </a:r>
            <a:r>
              <a:rPr lang="sr-Cyrl-RS" sz="2200" b="1" dirty="0" smtClean="0"/>
              <a:t>лекови</a:t>
            </a:r>
            <a:r>
              <a:rPr lang="vi-VN" sz="2200" b="1" dirty="0" smtClean="0"/>
              <a:t> </a:t>
            </a:r>
            <a:endParaRPr lang="sr-Cyrl-RS" sz="2200" b="1" dirty="0" smtClean="0"/>
          </a:p>
          <a:p>
            <a:pPr>
              <a:lnSpc>
                <a:spcPct val="80000"/>
              </a:lnSpc>
              <a:buNone/>
            </a:pPr>
            <a:endParaRPr lang="sr-Latn-CS" sz="2000" b="1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Велики</a:t>
            </a:r>
            <a:r>
              <a:rPr lang="vi-VN" sz="2000" dirty="0" smtClean="0"/>
              <a:t> </a:t>
            </a:r>
            <a:r>
              <a:rPr lang="sr-Cyrl-RS" sz="2000" dirty="0" smtClean="0"/>
              <a:t>број</a:t>
            </a:r>
            <a:r>
              <a:rPr lang="vi-VN" sz="2000" dirty="0" smtClean="0"/>
              <a:t> </a:t>
            </a:r>
            <a:r>
              <a:rPr lang="sr-Cyrl-RS" sz="2000" dirty="0" smtClean="0"/>
              <a:t>биљних</a:t>
            </a:r>
            <a:r>
              <a:rPr lang="vi-VN" sz="2000" dirty="0" smtClean="0"/>
              <a:t> </a:t>
            </a:r>
            <a:r>
              <a:rPr lang="sr-Cyrl-RS" sz="2000" dirty="0" smtClean="0"/>
              <a:t>лекова</a:t>
            </a:r>
            <a:r>
              <a:rPr lang="vi-VN" sz="2000" dirty="0" smtClean="0"/>
              <a:t> </a:t>
            </a:r>
            <a:r>
              <a:rPr lang="sr-Cyrl-RS" sz="2000" dirty="0" smtClean="0"/>
              <a:t>контраиндикован</a:t>
            </a:r>
            <a:r>
              <a:rPr lang="vi-VN" sz="2000" dirty="0" smtClean="0"/>
              <a:t> </a:t>
            </a:r>
            <a:r>
              <a:rPr lang="sr-Cyrl-RS" sz="2000" dirty="0" smtClean="0"/>
              <a:t>је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трудноћи</a:t>
            </a:r>
            <a:r>
              <a:rPr lang="vi-VN" sz="2000" dirty="0" smtClean="0"/>
              <a:t> </a:t>
            </a:r>
            <a:r>
              <a:rPr lang="sr-Cyrl-RS" sz="2000" dirty="0" smtClean="0"/>
              <a:t>због</a:t>
            </a:r>
            <a:r>
              <a:rPr lang="vi-VN" sz="2000" dirty="0" smtClean="0"/>
              <a:t> </a:t>
            </a:r>
            <a:r>
              <a:rPr lang="sr-Cyrl-RS" sz="2000" dirty="0" smtClean="0"/>
              <a:t>познатих</a:t>
            </a:r>
            <a:r>
              <a:rPr lang="vi-VN" sz="2000" dirty="0" smtClean="0"/>
              <a:t> </a:t>
            </a:r>
            <a:r>
              <a:rPr lang="sr-Cyrl-RS" sz="2000" dirty="0" smtClean="0"/>
              <a:t>или</a:t>
            </a:r>
            <a:r>
              <a:rPr lang="vi-VN" sz="2000" dirty="0" smtClean="0"/>
              <a:t> </a:t>
            </a:r>
            <a:r>
              <a:rPr lang="sr-Cyrl-RS" sz="2000" dirty="0" smtClean="0"/>
              <a:t>могућих</a:t>
            </a:r>
            <a:r>
              <a:rPr lang="vi-VN" sz="2000" dirty="0" smtClean="0"/>
              <a:t> </a:t>
            </a:r>
            <a:r>
              <a:rPr lang="sr-Cyrl-RS" sz="2000" dirty="0" smtClean="0"/>
              <a:t>нежељених</a:t>
            </a:r>
            <a:r>
              <a:rPr lang="vi-VN" sz="2000" dirty="0" smtClean="0"/>
              <a:t> </a:t>
            </a:r>
            <a:r>
              <a:rPr lang="sr-Cyrl-RS" sz="2000" dirty="0" smtClean="0"/>
              <a:t>ефеката</a:t>
            </a:r>
            <a:r>
              <a:rPr lang="vi-VN" sz="2000" dirty="0" smtClean="0"/>
              <a:t> </a:t>
            </a:r>
            <a:r>
              <a:rPr lang="sr-Cyrl-RS" sz="2000" dirty="0" smtClean="0"/>
              <a:t>на</a:t>
            </a:r>
            <a:r>
              <a:rPr lang="vi-VN" sz="2000" dirty="0" smtClean="0"/>
              <a:t> </a:t>
            </a:r>
            <a:r>
              <a:rPr lang="sr-Cyrl-RS" sz="2000" dirty="0" smtClean="0"/>
              <a:t>мајку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плод</a:t>
            </a:r>
            <a:r>
              <a:rPr lang="vi-VN" sz="2000" dirty="0" smtClean="0"/>
              <a:t>. </a:t>
            </a:r>
            <a:r>
              <a:rPr lang="sr-Cyrl-RS" sz="2000" dirty="0" smtClean="0"/>
              <a:t>Најчешће</a:t>
            </a:r>
            <a:r>
              <a:rPr lang="vi-VN" sz="2000" dirty="0" smtClean="0"/>
              <a:t> </a:t>
            </a:r>
            <a:r>
              <a:rPr lang="sr-Cyrl-RS" sz="2000" dirty="0" smtClean="0"/>
              <a:t>су</a:t>
            </a:r>
            <a:r>
              <a:rPr lang="vi-VN" sz="2000" dirty="0" smtClean="0"/>
              <a:t> </a:t>
            </a:r>
            <a:r>
              <a:rPr lang="sr-Cyrl-RS" sz="2000" dirty="0" smtClean="0"/>
              <a:t>забрањени</a:t>
            </a:r>
            <a:r>
              <a:rPr lang="vi-VN" sz="2000" dirty="0" smtClean="0"/>
              <a:t> </a:t>
            </a:r>
            <a:r>
              <a:rPr lang="sr-Cyrl-RS" sz="2000" dirty="0" smtClean="0"/>
              <a:t>због</a:t>
            </a:r>
            <a:r>
              <a:rPr lang="vi-VN" sz="2000" dirty="0" smtClean="0"/>
              <a:t> </a:t>
            </a:r>
            <a:r>
              <a:rPr lang="sr-Cyrl-RS" sz="2000" dirty="0" smtClean="0"/>
              <a:t>потенцијалног</a:t>
            </a:r>
            <a:r>
              <a:rPr lang="vi-VN" sz="2000" dirty="0" smtClean="0"/>
              <a:t> </a:t>
            </a:r>
            <a:r>
              <a:rPr lang="sr-Cyrl-RS" sz="2000" dirty="0" smtClean="0"/>
              <a:t>утеротоничног</a:t>
            </a:r>
            <a:r>
              <a:rPr lang="vi-VN" sz="2000" dirty="0" smtClean="0"/>
              <a:t>, </a:t>
            </a:r>
            <a:r>
              <a:rPr lang="sr-Cyrl-RS" sz="2000" dirty="0" smtClean="0"/>
              <a:t>тератогеног</a:t>
            </a:r>
            <a:r>
              <a:rPr lang="vi-VN" sz="2000" dirty="0" smtClean="0"/>
              <a:t>, </a:t>
            </a:r>
            <a:r>
              <a:rPr lang="sr-Cyrl-RS" sz="2000" dirty="0" smtClean="0"/>
              <a:t>мутагеног</a:t>
            </a:r>
            <a:r>
              <a:rPr lang="vi-VN" sz="2000" dirty="0" smtClean="0"/>
              <a:t>, </a:t>
            </a:r>
            <a:r>
              <a:rPr lang="sr-Cyrl-RS" sz="2000" dirty="0" smtClean="0"/>
              <a:t>канцерогеног</a:t>
            </a:r>
            <a:r>
              <a:rPr lang="vi-VN" sz="2000" dirty="0" smtClean="0"/>
              <a:t>, </a:t>
            </a:r>
            <a:r>
              <a:rPr lang="sr-Cyrl-RS" sz="2000" dirty="0" smtClean="0"/>
              <a:t>хормонског</a:t>
            </a:r>
            <a:r>
              <a:rPr lang="vi-VN" sz="2000" dirty="0" smtClean="0"/>
              <a:t> </a:t>
            </a:r>
            <a:r>
              <a:rPr lang="sr-Cyrl-RS" sz="2000" dirty="0" smtClean="0"/>
              <a:t>или</a:t>
            </a:r>
            <a:r>
              <a:rPr lang="vi-VN" sz="2000" dirty="0" smtClean="0"/>
              <a:t> </a:t>
            </a:r>
            <a:r>
              <a:rPr lang="sr-Cyrl-RS" sz="2000" dirty="0" smtClean="0"/>
              <a:t>хепатотоксичног</a:t>
            </a:r>
            <a:r>
              <a:rPr lang="vi-VN" sz="2000" dirty="0" smtClean="0"/>
              <a:t> </a:t>
            </a:r>
            <a:r>
              <a:rPr lang="sr-Cyrl-RS" sz="2000" dirty="0" smtClean="0"/>
              <a:t>деловања</a:t>
            </a:r>
            <a:r>
              <a:rPr lang="vi-VN" sz="2000" dirty="0" smtClean="0"/>
              <a:t>.</a:t>
            </a:r>
            <a:endParaRPr lang="sr-Cyrl-RS" sz="2000" dirty="0" smtClean="0"/>
          </a:p>
          <a:p>
            <a:pPr>
              <a:lnSpc>
                <a:spcPct val="80000"/>
              </a:lnSpc>
              <a:buNone/>
            </a:pPr>
            <a:endParaRPr lang="sr-Cyrl-RS" sz="2000" dirty="0" smtClean="0"/>
          </a:p>
          <a:p>
            <a:pPr>
              <a:lnSpc>
                <a:spcPct val="80000"/>
              </a:lnSpc>
            </a:pPr>
            <a:r>
              <a:rPr lang="sr-Cyrl-RS" sz="2000" dirty="0" smtClean="0"/>
              <a:t>Дроге</a:t>
            </a:r>
            <a:r>
              <a:rPr lang="vi-VN" sz="2000" dirty="0" smtClean="0"/>
              <a:t> </a:t>
            </a:r>
            <a:r>
              <a:rPr lang="sr-Cyrl-RS" sz="2000" dirty="0" smtClean="0"/>
              <a:t>са</a:t>
            </a:r>
            <a:r>
              <a:rPr lang="vi-VN" sz="2000" dirty="0" smtClean="0"/>
              <a:t> </a:t>
            </a:r>
            <a:r>
              <a:rPr lang="sr-Cyrl-RS" sz="2000" dirty="0" smtClean="0"/>
              <a:t>утеротоничним</a:t>
            </a:r>
            <a:r>
              <a:rPr lang="vi-VN" sz="2000" dirty="0" smtClean="0"/>
              <a:t> </a:t>
            </a:r>
            <a:r>
              <a:rPr lang="sr-Cyrl-RS" sz="2000" dirty="0" smtClean="0"/>
              <a:t>деловањем су најчешће ароматичне</a:t>
            </a:r>
            <a:r>
              <a:rPr lang="vi-VN" sz="2000" dirty="0" smtClean="0"/>
              <a:t>. </a:t>
            </a:r>
            <a:r>
              <a:rPr lang="sr-Cyrl-RS" sz="2000" dirty="0" smtClean="0"/>
              <a:t>Тако</a:t>
            </a:r>
            <a:r>
              <a:rPr lang="vi-VN" sz="2000" dirty="0" smtClean="0"/>
              <a:t> </a:t>
            </a:r>
            <a:r>
              <a:rPr lang="sr-Cyrl-RS" sz="2000" dirty="0" smtClean="0"/>
              <a:t>нпр</a:t>
            </a:r>
            <a:r>
              <a:rPr lang="vi-VN" sz="2000" dirty="0" smtClean="0"/>
              <a:t>. </a:t>
            </a:r>
            <a:r>
              <a:rPr lang="sr-Cyrl-RS" sz="2000" dirty="0" smtClean="0"/>
              <a:t>нека</a:t>
            </a:r>
            <a:r>
              <a:rPr lang="vi-VN" sz="2000" dirty="0" smtClean="0"/>
              <a:t> </a:t>
            </a:r>
            <a:r>
              <a:rPr lang="sr-Cyrl-RS" sz="2000" dirty="0" smtClean="0"/>
              <a:t>етерична</a:t>
            </a:r>
            <a:r>
              <a:rPr lang="vi-VN" sz="2000" dirty="0" smtClean="0"/>
              <a:t> </a:t>
            </a:r>
            <a:r>
              <a:rPr lang="sr-Cyrl-RS" sz="2000" dirty="0" smtClean="0"/>
              <a:t>уља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великој</a:t>
            </a:r>
            <a:r>
              <a:rPr lang="vi-VN" sz="2000" dirty="0" smtClean="0"/>
              <a:t> </a:t>
            </a:r>
            <a:r>
              <a:rPr lang="sr-Cyrl-RS" sz="2000" dirty="0" smtClean="0"/>
              <a:t>количини</a:t>
            </a:r>
            <a:r>
              <a:rPr lang="vi-VN" sz="2000" dirty="0" smtClean="0"/>
              <a:t> </a:t>
            </a:r>
            <a:r>
              <a:rPr lang="sr-Cyrl-RS" sz="2000" dirty="0" smtClean="0"/>
              <a:t>могу</a:t>
            </a:r>
            <a:r>
              <a:rPr lang="vi-VN" sz="2000" dirty="0" smtClean="0"/>
              <a:t> </a:t>
            </a:r>
            <a:r>
              <a:rPr lang="sr-Cyrl-RS" sz="2000" dirty="0" smtClean="0"/>
              <a:t>повећати</a:t>
            </a:r>
            <a:r>
              <a:rPr lang="vi-VN" sz="2000" dirty="0" smtClean="0"/>
              <a:t> </a:t>
            </a:r>
            <a:r>
              <a:rPr lang="sr-Cyrl-RS" sz="2000" dirty="0" smtClean="0"/>
              <a:t>контрактилност</a:t>
            </a:r>
            <a:r>
              <a:rPr lang="vi-VN" sz="2000" dirty="0" smtClean="0"/>
              <a:t> </a:t>
            </a:r>
            <a:r>
              <a:rPr lang="sr-Cyrl-RS" sz="2000" dirty="0" smtClean="0"/>
              <a:t>гравидног</a:t>
            </a:r>
            <a:r>
              <a:rPr lang="vi-VN" sz="2000" dirty="0" smtClean="0"/>
              <a:t> </a:t>
            </a:r>
            <a:r>
              <a:rPr lang="sr-Cyrl-RS" sz="2000" dirty="0" smtClean="0"/>
              <a:t>утеруса:</a:t>
            </a: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rgbClr val="FF0000"/>
                </a:solidFill>
              </a:rPr>
              <a:t>корен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анђелике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vi-VN" sz="1800" dirty="0" smtClean="0">
                <a:solidFill>
                  <a:schemeClr val="tx1"/>
                </a:solidFill>
              </a:rPr>
              <a:t>(</a:t>
            </a:r>
            <a:r>
              <a:rPr lang="en-US" sz="1800" i="1" dirty="0" err="1" smtClean="0">
                <a:solidFill>
                  <a:schemeClr val="tx1"/>
                </a:solidFill>
              </a:rPr>
              <a:t>Angelicae</a:t>
            </a:r>
            <a:r>
              <a:rPr lang="vi-VN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err="1" smtClean="0">
                <a:solidFill>
                  <a:schemeClr val="tx1"/>
                </a:solidFill>
              </a:rPr>
              <a:t>radi</a:t>
            </a:r>
            <a:r>
              <a:rPr lang="vi-VN" sz="1800" i="1" dirty="0" smtClean="0">
                <a:solidFill>
                  <a:schemeClr val="tx1"/>
                </a:solidFill>
              </a:rPr>
              <a:t>x</a:t>
            </a:r>
            <a:r>
              <a:rPr lang="vi-VN" sz="1800" dirty="0" smtClean="0">
                <a:solidFill>
                  <a:schemeClr val="tx1"/>
                </a:solidFill>
              </a:rPr>
              <a:t>), </a:t>
            </a:r>
            <a:r>
              <a:rPr lang="sr-Cyrl-RS" sz="1800" dirty="0" smtClean="0">
                <a:solidFill>
                  <a:srgbClr val="FF0000"/>
                </a:solidFill>
              </a:rPr>
              <a:t>бобичасте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клеке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vi-VN" sz="1800" dirty="0" smtClean="0">
                <a:solidFill>
                  <a:schemeClr val="tx1"/>
                </a:solidFill>
              </a:rPr>
              <a:t>(</a:t>
            </a:r>
            <a:r>
              <a:rPr lang="en-US" sz="1800" i="1" dirty="0" err="1" smtClean="0">
                <a:solidFill>
                  <a:schemeClr val="tx1"/>
                </a:solidFill>
              </a:rPr>
              <a:t>Juniperi</a:t>
            </a:r>
            <a:r>
              <a:rPr lang="vi-VN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err="1" smtClean="0">
                <a:solidFill>
                  <a:schemeClr val="tx1"/>
                </a:solidFill>
              </a:rPr>
              <a:t>pseudofructus</a:t>
            </a:r>
            <a:r>
              <a:rPr lang="vi-VN" sz="1800" dirty="0" smtClean="0">
                <a:solidFill>
                  <a:schemeClr val="tx1"/>
                </a:solidFill>
              </a:rPr>
              <a:t>), </a:t>
            </a:r>
            <a:r>
              <a:rPr lang="sr-Cyrl-RS" sz="1800" dirty="0" smtClean="0">
                <a:solidFill>
                  <a:srgbClr val="FF0000"/>
                </a:solidFill>
              </a:rPr>
              <a:t>лист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рузмарина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vi-VN" sz="1800" dirty="0" smtClean="0">
                <a:solidFill>
                  <a:schemeClr val="tx1"/>
                </a:solidFill>
              </a:rPr>
              <a:t>(</a:t>
            </a:r>
            <a:r>
              <a:rPr lang="en-US" sz="1800" i="1" dirty="0" err="1" smtClean="0">
                <a:solidFill>
                  <a:schemeClr val="tx1"/>
                </a:solidFill>
              </a:rPr>
              <a:t>Rosmarini</a:t>
            </a:r>
            <a:r>
              <a:rPr lang="vi-VN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smtClean="0">
                <a:solidFill>
                  <a:schemeClr val="tx1"/>
                </a:solidFill>
              </a:rPr>
              <a:t>folium</a:t>
            </a:r>
            <a:r>
              <a:rPr lang="vi-VN" sz="1800" dirty="0" smtClean="0">
                <a:solidFill>
                  <a:schemeClr val="tx1"/>
                </a:solidFill>
              </a:rPr>
              <a:t>), </a:t>
            </a:r>
            <a:r>
              <a:rPr lang="sr-Cyrl-RS" sz="1800" dirty="0" smtClean="0">
                <a:solidFill>
                  <a:srgbClr val="FF0000"/>
                </a:solidFill>
              </a:rPr>
              <a:t>херба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и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корен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першуна</a:t>
            </a:r>
            <a:r>
              <a:rPr lang="vi-VN" sz="1800" dirty="0" smtClean="0">
                <a:solidFill>
                  <a:schemeClr val="tx1"/>
                </a:solidFill>
              </a:rPr>
              <a:t> (</a:t>
            </a:r>
            <a:r>
              <a:rPr lang="en-US" sz="1800" i="1" dirty="0" err="1" smtClean="0">
                <a:solidFill>
                  <a:schemeClr val="tx1"/>
                </a:solidFill>
              </a:rPr>
              <a:t>Petroselini</a:t>
            </a:r>
            <a:r>
              <a:rPr lang="vi-VN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err="1" smtClean="0">
                <a:solidFill>
                  <a:schemeClr val="tx1"/>
                </a:solidFill>
              </a:rPr>
              <a:t>herba</a:t>
            </a:r>
            <a:r>
              <a:rPr lang="vi-VN" sz="1800" i="1" dirty="0" smtClean="0">
                <a:solidFill>
                  <a:schemeClr val="tx1"/>
                </a:solidFill>
              </a:rPr>
              <a:t>/</a:t>
            </a:r>
            <a:r>
              <a:rPr lang="en-US" sz="1800" i="1" dirty="0" err="1" smtClean="0">
                <a:solidFill>
                  <a:schemeClr val="tx1"/>
                </a:solidFill>
              </a:rPr>
              <a:t>radi</a:t>
            </a:r>
            <a:r>
              <a:rPr lang="vi-VN" sz="1800" i="1" dirty="0" smtClean="0">
                <a:solidFill>
                  <a:schemeClr val="tx1"/>
                </a:solidFill>
              </a:rPr>
              <a:t>x</a:t>
            </a:r>
            <a:r>
              <a:rPr lang="vi-VN" sz="1800" dirty="0" smtClean="0">
                <a:solidFill>
                  <a:schemeClr val="tx1"/>
                </a:solidFill>
              </a:rPr>
              <a:t>), </a:t>
            </a:r>
            <a:r>
              <a:rPr lang="sr-Cyrl-RS" sz="1800" dirty="0" smtClean="0">
                <a:solidFill>
                  <a:srgbClr val="FF0000"/>
                </a:solidFill>
              </a:rPr>
              <a:t>ризом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куркуме</a:t>
            </a:r>
            <a:r>
              <a:rPr lang="vi-VN" sz="1800" dirty="0" smtClean="0">
                <a:solidFill>
                  <a:schemeClr val="tx1"/>
                </a:solidFill>
              </a:rPr>
              <a:t> (</a:t>
            </a:r>
            <a:r>
              <a:rPr lang="en-US" sz="1800" i="1" dirty="0" err="1" smtClean="0">
                <a:solidFill>
                  <a:schemeClr val="tx1"/>
                </a:solidFill>
              </a:rPr>
              <a:t>Curcumae</a:t>
            </a:r>
            <a:r>
              <a:rPr lang="vi-VN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err="1" smtClean="0">
                <a:solidFill>
                  <a:schemeClr val="tx1"/>
                </a:solidFill>
              </a:rPr>
              <a:t>longae</a:t>
            </a:r>
            <a:r>
              <a:rPr lang="vi-VN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err="1" smtClean="0">
                <a:solidFill>
                  <a:schemeClr val="tx1"/>
                </a:solidFill>
              </a:rPr>
              <a:t>rhizoma</a:t>
            </a:r>
            <a:r>
              <a:rPr lang="vi-VN" sz="1800" dirty="0" smtClean="0">
                <a:solidFill>
                  <a:schemeClr val="tx1"/>
                </a:solidFill>
              </a:rPr>
              <a:t>). </a:t>
            </a: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chemeClr val="tx1"/>
                </a:solidFill>
              </a:rPr>
              <a:t>Због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потенцијалног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утеротоничног ефекта</a:t>
            </a:r>
            <a:r>
              <a:rPr lang="vi-VN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раној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трудноћи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је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такође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забрањена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прекомерна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употреба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етеричног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уља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питоме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нане</a:t>
            </a:r>
            <a:r>
              <a:rPr lang="vi-VN" sz="1800" dirty="0" smtClean="0">
                <a:solidFill>
                  <a:srgbClr val="FF0000"/>
                </a:solidFill>
              </a:rPr>
              <a:t> (</a:t>
            </a:r>
            <a:r>
              <a:rPr lang="en-US" sz="1800" i="1" dirty="0" err="1" smtClean="0">
                <a:solidFill>
                  <a:schemeClr val="tx1"/>
                </a:solidFill>
              </a:rPr>
              <a:t>Menthae</a:t>
            </a:r>
            <a:r>
              <a:rPr lang="vi-VN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err="1" smtClean="0">
                <a:solidFill>
                  <a:schemeClr val="tx1"/>
                </a:solidFill>
              </a:rPr>
              <a:t>piperitae</a:t>
            </a:r>
            <a:r>
              <a:rPr lang="vi-VN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err="1" smtClean="0">
                <a:solidFill>
                  <a:schemeClr val="tx1"/>
                </a:solidFill>
              </a:rPr>
              <a:t>aetheroleum</a:t>
            </a:r>
            <a:r>
              <a:rPr lang="vi-VN" sz="1800" dirty="0" smtClean="0">
                <a:solidFill>
                  <a:schemeClr val="tx1"/>
                </a:solidFill>
              </a:rPr>
              <a:t>). </a:t>
            </a: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sz="1800" dirty="0" smtClean="0">
                <a:solidFill>
                  <a:srgbClr val="FF0000"/>
                </a:solidFill>
              </a:rPr>
              <a:t>Корен</a:t>
            </a:r>
            <a:r>
              <a:rPr lang="vi-VN" sz="1800" dirty="0" smtClean="0">
                <a:solidFill>
                  <a:srgbClr val="FF0000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</a:rPr>
              <a:t>сладића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(</a:t>
            </a:r>
            <a:r>
              <a:rPr lang="en-US" sz="1800" i="1" dirty="0" err="1" smtClean="0">
                <a:solidFill>
                  <a:schemeClr val="tx1"/>
                </a:solidFill>
              </a:rPr>
              <a:t>Glycyrrhiza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err="1" smtClean="0">
                <a:solidFill>
                  <a:schemeClr val="tx1"/>
                </a:solidFill>
              </a:rPr>
              <a:t>glabra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  <a:r>
              <a:rPr lang="sr-Cyrl-RS" sz="1800" i="1" dirty="0" smtClean="0">
                <a:solidFill>
                  <a:schemeClr val="tx1"/>
                </a:solidFill>
              </a:rPr>
              <a:t>)</a:t>
            </a:r>
            <a:r>
              <a:rPr lang="sr-Cyrl-RS" sz="1800" dirty="0" smtClean="0">
                <a:solidFill>
                  <a:schemeClr val="tx1"/>
                </a:solidFill>
              </a:rPr>
              <a:t> контраиндикован је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трудноћи</a:t>
            </a:r>
            <a:r>
              <a:rPr lang="vi-VN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јер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глициризин 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високој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концентрацији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удвостручава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ризик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за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појаву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превременог</a:t>
            </a:r>
            <a:r>
              <a:rPr lang="vi-VN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порођаја</a:t>
            </a:r>
            <a:r>
              <a:rPr lang="vi-VN" sz="1600" i="1" dirty="0" smtClean="0">
                <a:solidFill>
                  <a:schemeClr val="tx1"/>
                </a:solidFill>
              </a:rPr>
              <a:t>.</a:t>
            </a:r>
            <a:endParaRPr lang="en-US" sz="1600" dirty="0" smtClean="0">
              <a:solidFill>
                <a:schemeClr val="tx1"/>
              </a:solidFill>
            </a:endParaRPr>
          </a:p>
          <a:p>
            <a:endParaRPr lang="en-US" sz="18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179388" y="404813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у </a:t>
            </a:r>
            <a:r>
              <a:rPr lang="en-US" b="1" dirty="0" err="1" smtClean="0"/>
              <a:t>трудноћи</a:t>
            </a:r>
            <a:endParaRPr lang="en-US" b="1" dirty="0" smtClean="0"/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251520" y="1768946"/>
            <a:ext cx="8390830" cy="5089054"/>
          </a:xfrm>
        </p:spPr>
        <p:txBody>
          <a:bodyPr/>
          <a:lstStyle/>
          <a:p>
            <a:pPr marL="642938" indent="-533400">
              <a:lnSpc>
                <a:spcPct val="90000"/>
              </a:lnSpc>
              <a:buNone/>
            </a:pPr>
            <a:r>
              <a:rPr lang="sr-Cyrl-CS" sz="2200" b="1" dirty="0" smtClean="0"/>
              <a:t>	Препоруке </a:t>
            </a:r>
          </a:p>
          <a:p>
            <a:pPr marL="642938" indent="-533400">
              <a:lnSpc>
                <a:spcPct val="90000"/>
              </a:lnSpc>
              <a:buNone/>
            </a:pPr>
            <a:endParaRPr lang="sr-Latn-CS" sz="2400" b="1" dirty="0" smtClean="0"/>
          </a:p>
          <a:p>
            <a:pPr marL="642938" indent="-533400">
              <a:lnSpc>
                <a:spcPct val="90000"/>
              </a:lnSpc>
            </a:pPr>
            <a:r>
              <a:rPr lang="sr-Cyrl-CS" sz="2000" dirty="0" smtClean="0"/>
              <a:t>Избегавати примену било ког лека у току првог триместра, а идеално у току целе трудноће.</a:t>
            </a:r>
          </a:p>
          <a:p>
            <a:pPr marL="642938" indent="-533400">
              <a:lnSpc>
                <a:spcPct val="90000"/>
              </a:lnSpc>
              <a:buNone/>
            </a:pPr>
            <a:endParaRPr lang="sr-Cyrl-CS" sz="2000" dirty="0" smtClean="0"/>
          </a:p>
          <a:p>
            <a:pPr marL="642938" indent="-533400">
              <a:lnSpc>
                <a:spcPct val="90000"/>
              </a:lnSpc>
            </a:pPr>
            <a:r>
              <a:rPr lang="sr-Cyrl-CS" sz="2000" dirty="0" smtClean="0"/>
              <a:t>Користити само лекове проверене дугогодишњом праксом.</a:t>
            </a:r>
          </a:p>
          <a:p>
            <a:pPr marL="642938" indent="-533400">
              <a:lnSpc>
                <a:spcPct val="90000"/>
              </a:lnSpc>
              <a:buNone/>
            </a:pPr>
            <a:endParaRPr lang="sr-Cyrl-CS" sz="2000" dirty="0" smtClean="0"/>
          </a:p>
          <a:p>
            <a:pPr marL="642938" indent="-533400">
              <a:lnSpc>
                <a:spcPct val="90000"/>
              </a:lnSpc>
            </a:pPr>
            <a:r>
              <a:rPr lang="sr-Cyrl-CS" sz="2000" dirty="0" smtClean="0"/>
              <a:t>Примењивати најмању дозу која постиже жељени ефекат.</a:t>
            </a:r>
          </a:p>
          <a:p>
            <a:pPr marL="642938" indent="-533400">
              <a:lnSpc>
                <a:spcPct val="90000"/>
              </a:lnSpc>
              <a:buNone/>
            </a:pPr>
            <a:endParaRPr lang="sr-Latn-CS" sz="2000" dirty="0" smtClean="0"/>
          </a:p>
          <a:p>
            <a:pPr marL="642938" indent="-533400">
              <a:lnSpc>
                <a:spcPct val="90000"/>
              </a:lnSpc>
            </a:pPr>
            <a:r>
              <a:rPr lang="sr-Cyrl-RS" sz="2000" dirty="0" smtClean="0"/>
              <a:t>Најважније</a:t>
            </a:r>
            <a:r>
              <a:rPr lang="sr-Latn-CS" sz="2000" dirty="0" smtClean="0"/>
              <a:t> </a:t>
            </a:r>
            <a:r>
              <a:rPr lang="sr-Cyrl-RS" sz="2000" dirty="0" smtClean="0"/>
              <a:t>је наћи</a:t>
            </a:r>
            <a:r>
              <a:rPr lang="sr-Latn-CS" sz="2000" dirty="0" smtClean="0"/>
              <a:t> </a:t>
            </a:r>
            <a:r>
              <a:rPr lang="sr-Cyrl-RS" sz="2000" dirty="0" smtClean="0"/>
              <a:t>праву</a:t>
            </a:r>
            <a:r>
              <a:rPr lang="sr-Latn-CS" sz="2000" dirty="0" smtClean="0"/>
              <a:t> </a:t>
            </a:r>
            <a:r>
              <a:rPr lang="sr-Cyrl-RS" sz="2000" dirty="0" smtClean="0"/>
              <a:t>меру</a:t>
            </a:r>
            <a:r>
              <a:rPr lang="sr-Latn-CS" sz="2000" dirty="0" smtClean="0"/>
              <a:t> </a:t>
            </a:r>
            <a:r>
              <a:rPr lang="sr-Cyrl-RS" sz="2000" dirty="0" smtClean="0"/>
              <a:t>између</a:t>
            </a:r>
            <a:r>
              <a:rPr lang="sr-Latn-CS" sz="2000" dirty="0" smtClean="0"/>
              <a:t> </a:t>
            </a:r>
            <a:r>
              <a:rPr lang="sr-Cyrl-RS" sz="2000" dirty="0" smtClean="0"/>
              <a:t>ризика</a:t>
            </a:r>
            <a:r>
              <a:rPr lang="sr-Latn-CS" sz="2000" dirty="0" smtClean="0"/>
              <a:t> </a:t>
            </a:r>
            <a:r>
              <a:rPr lang="sr-Cyrl-RS" sz="2000" dirty="0" smtClean="0"/>
              <a:t>за</a:t>
            </a:r>
            <a:r>
              <a:rPr lang="sr-Latn-CS" sz="2000" dirty="0" smtClean="0"/>
              <a:t> </a:t>
            </a:r>
            <a:r>
              <a:rPr lang="sr-Cyrl-RS" sz="2000" dirty="0" smtClean="0"/>
              <a:t>фетус</a:t>
            </a:r>
            <a:r>
              <a:rPr lang="sr-Latn-CS" sz="2000" dirty="0" smtClean="0"/>
              <a:t> </a:t>
            </a:r>
            <a:r>
              <a:rPr lang="sr-Cyrl-RS" sz="2000" dirty="0" smtClean="0"/>
              <a:t>од</a:t>
            </a:r>
            <a:r>
              <a:rPr lang="sr-Latn-CS" sz="2000" dirty="0" smtClean="0"/>
              <a:t> </a:t>
            </a:r>
            <a:r>
              <a:rPr lang="sr-Cyrl-RS" sz="2000" dirty="0" smtClean="0"/>
              <a:t>примењене</a:t>
            </a:r>
            <a:r>
              <a:rPr lang="sr-Latn-CS" sz="2000" dirty="0" smtClean="0"/>
              <a:t> </a:t>
            </a:r>
            <a:r>
              <a:rPr lang="sr-Cyrl-RS" sz="2000" dirty="0" smtClean="0"/>
              <a:t>терапије</a:t>
            </a:r>
            <a:r>
              <a:rPr lang="sr-Latn-CS" sz="2000" dirty="0" smtClean="0"/>
              <a:t> </a:t>
            </a:r>
            <a:r>
              <a:rPr lang="sr-Cyrl-RS" sz="2000" dirty="0" smtClean="0"/>
              <a:t>и</a:t>
            </a:r>
            <a:r>
              <a:rPr lang="sr-Latn-CS" sz="2000" dirty="0" smtClean="0"/>
              <a:t> </a:t>
            </a:r>
            <a:r>
              <a:rPr lang="sr-Cyrl-RS" sz="2000" dirty="0" smtClean="0"/>
              <a:t>ризика</a:t>
            </a:r>
            <a:r>
              <a:rPr lang="sr-Latn-CS" sz="2000" dirty="0" smtClean="0"/>
              <a:t> </a:t>
            </a:r>
            <a:r>
              <a:rPr lang="sr-Cyrl-RS" sz="2000" dirty="0" smtClean="0"/>
              <a:t>и</a:t>
            </a:r>
            <a:r>
              <a:rPr lang="sr-Latn-CS" sz="2000" dirty="0" smtClean="0"/>
              <a:t> </a:t>
            </a:r>
            <a:r>
              <a:rPr lang="sr-Cyrl-RS" sz="2000" dirty="0" smtClean="0"/>
              <a:t>за</a:t>
            </a:r>
            <a:r>
              <a:rPr lang="sr-Latn-CS" sz="2000" dirty="0" smtClean="0"/>
              <a:t> </a:t>
            </a:r>
            <a:r>
              <a:rPr lang="sr-Cyrl-RS" sz="2000" dirty="0" smtClean="0"/>
              <a:t>мајку</a:t>
            </a:r>
            <a:r>
              <a:rPr lang="sr-Latn-CS" sz="2000" dirty="0" smtClean="0"/>
              <a:t> </a:t>
            </a:r>
            <a:r>
              <a:rPr lang="sr-Cyrl-RS" sz="2000" dirty="0" smtClean="0"/>
              <a:t>и</a:t>
            </a:r>
            <a:r>
              <a:rPr lang="sr-Latn-CS" sz="2000" dirty="0" smtClean="0"/>
              <a:t> </a:t>
            </a:r>
            <a:r>
              <a:rPr lang="sr-Cyrl-RS" sz="2000" dirty="0" smtClean="0"/>
              <a:t>за</a:t>
            </a:r>
            <a:r>
              <a:rPr lang="sr-Latn-CS" sz="2000" dirty="0" smtClean="0"/>
              <a:t> </a:t>
            </a:r>
            <a:r>
              <a:rPr lang="sr-Cyrl-RS" sz="2000" dirty="0" smtClean="0"/>
              <a:t>фетус</a:t>
            </a:r>
            <a:r>
              <a:rPr lang="sr-Latn-CS" sz="2000" dirty="0" smtClean="0"/>
              <a:t> </a:t>
            </a:r>
            <a:r>
              <a:rPr lang="sr-Cyrl-RS" sz="2000" dirty="0" smtClean="0"/>
              <a:t>уколико</a:t>
            </a:r>
            <a:r>
              <a:rPr lang="sr-Latn-CS" sz="2000" dirty="0" smtClean="0"/>
              <a:t> </a:t>
            </a:r>
            <a:r>
              <a:rPr lang="sr-Cyrl-RS" sz="2000" dirty="0" smtClean="0"/>
              <a:t>терапија</a:t>
            </a:r>
            <a:r>
              <a:rPr lang="sr-Latn-CS" sz="2000" dirty="0" smtClean="0"/>
              <a:t> </a:t>
            </a:r>
            <a:r>
              <a:rPr lang="sr-Cyrl-RS" sz="2000" dirty="0" smtClean="0"/>
              <a:t>не</a:t>
            </a:r>
            <a:r>
              <a:rPr lang="sr-Latn-CS" sz="2000" dirty="0" smtClean="0"/>
              <a:t> </a:t>
            </a:r>
            <a:r>
              <a:rPr lang="sr-Cyrl-RS" sz="2000" dirty="0" smtClean="0"/>
              <a:t>доведе</a:t>
            </a:r>
            <a:r>
              <a:rPr lang="sr-Latn-CS" sz="2000" dirty="0" smtClean="0"/>
              <a:t> </a:t>
            </a:r>
            <a:r>
              <a:rPr lang="sr-Cyrl-RS" sz="2000" dirty="0" smtClean="0"/>
              <a:t>до</a:t>
            </a:r>
            <a:r>
              <a:rPr lang="sr-Latn-CS" sz="2000" dirty="0" smtClean="0"/>
              <a:t> </a:t>
            </a:r>
            <a:r>
              <a:rPr lang="sr-Cyrl-RS" sz="2000" dirty="0" smtClean="0"/>
              <a:t>излечења</a:t>
            </a:r>
            <a:r>
              <a:rPr lang="sr-Latn-CS" sz="2000" dirty="0" smtClean="0"/>
              <a:t> </a:t>
            </a:r>
            <a:r>
              <a:rPr lang="sr-Cyrl-RS" sz="2000" dirty="0" smtClean="0"/>
              <a:t>или</a:t>
            </a:r>
            <a:r>
              <a:rPr lang="sr-Latn-CS" sz="2000" dirty="0" smtClean="0"/>
              <a:t> </a:t>
            </a:r>
            <a:r>
              <a:rPr lang="sr-Cyrl-RS" sz="2000" dirty="0" smtClean="0"/>
              <a:t>контроле</a:t>
            </a:r>
            <a:r>
              <a:rPr lang="sr-Latn-CS" sz="2000" dirty="0" smtClean="0"/>
              <a:t> </a:t>
            </a:r>
            <a:r>
              <a:rPr lang="sr-Cyrl-RS" sz="2000" dirty="0" smtClean="0"/>
              <a:t>болести</a:t>
            </a:r>
            <a:r>
              <a:rPr lang="sr-Latn-CS" sz="2000" dirty="0" smtClean="0"/>
              <a:t>.</a:t>
            </a:r>
            <a:endParaRPr lang="sr-Cyrl-RS" sz="2000" dirty="0" smtClean="0"/>
          </a:p>
          <a:p>
            <a:pPr marL="642938" indent="-533400">
              <a:lnSpc>
                <a:spcPct val="90000"/>
              </a:lnSpc>
              <a:buNone/>
            </a:pPr>
            <a:endParaRPr lang="sr-Cyrl-C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>
            <a:normAutofit/>
          </a:bodyPr>
          <a:lstStyle/>
          <a:p>
            <a:r>
              <a:rPr lang="sr-Cyrl-RS" b="1" dirty="0" smtClean="0"/>
              <a:t>Лекови</a:t>
            </a:r>
            <a:r>
              <a:rPr lang="sr-Latn-CS" b="1" dirty="0" smtClean="0"/>
              <a:t> </a:t>
            </a:r>
            <a:r>
              <a:rPr lang="sr-Cyrl-RS" b="1" dirty="0" smtClean="0"/>
              <a:t>у</a:t>
            </a:r>
            <a:r>
              <a:rPr lang="sr-Latn-CS" b="1" dirty="0" smtClean="0"/>
              <a:t> </a:t>
            </a:r>
            <a:r>
              <a:rPr lang="sr-Cyrl-RS" b="1" dirty="0" smtClean="0"/>
              <a:t>лактацији</a:t>
            </a:r>
            <a:endParaRPr lang="en-US" b="1" dirty="0" smtClean="0"/>
          </a:p>
        </p:txBody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xfrm>
            <a:off x="503040" y="1340768"/>
            <a:ext cx="8640960" cy="5517232"/>
          </a:xfrm>
        </p:spPr>
        <p:txBody>
          <a:bodyPr/>
          <a:lstStyle/>
          <a:p>
            <a:pPr eaLnBrk="1" hangingPunct="1">
              <a:buNone/>
            </a:pPr>
            <a:r>
              <a:rPr lang="sr-Cyrl-CS" sz="1800" b="1" dirty="0" smtClean="0"/>
              <a:t>	</a:t>
            </a:r>
          </a:p>
          <a:p>
            <a:pPr eaLnBrk="1" hangingPunct="1">
              <a:buNone/>
            </a:pPr>
            <a:r>
              <a:rPr lang="sr-Cyrl-CS" sz="2200" b="1" dirty="0" smtClean="0"/>
              <a:t>	Препоруке</a:t>
            </a:r>
          </a:p>
          <a:p>
            <a:pPr eaLnBrk="1" hangingPunct="1">
              <a:buNone/>
            </a:pPr>
            <a:endParaRPr lang="sr-Cyrl-CS" sz="1800" dirty="0" smtClean="0"/>
          </a:p>
          <a:p>
            <a:pPr eaLnBrk="1" hangingPunct="1"/>
            <a:r>
              <a:rPr lang="sr-Cyrl-CS" sz="2000" dirty="0" smtClean="0"/>
              <a:t>Велики број лекова се излучује у млеку, нарочито они који су</a:t>
            </a:r>
            <a:r>
              <a:rPr lang="en-US" sz="2000" dirty="0" smtClean="0"/>
              <a:t>:</a:t>
            </a:r>
            <a:r>
              <a:rPr lang="sr-Cyrl-CS" sz="2000" dirty="0" smtClean="0"/>
              <a:t> </a:t>
            </a:r>
            <a:endParaRPr lang="en-US" sz="2000" dirty="0" smtClean="0"/>
          </a:p>
          <a:p>
            <a:pPr eaLnBrk="1" hangingPunct="1">
              <a:buNone/>
            </a:pPr>
            <a:endParaRPr lang="en-US" sz="2000" dirty="0" smtClean="0"/>
          </a:p>
          <a:p>
            <a:pPr lvl="1" eaLnBrk="1" hangingPunct="1"/>
            <a:r>
              <a:rPr lang="ru-RU" sz="2000" dirty="0" smtClean="0">
                <a:solidFill>
                  <a:schemeClr val="tx1"/>
                </a:solidFill>
              </a:rPr>
              <a:t>слабе базе (рН млека је око 6.5) </a:t>
            </a:r>
          </a:p>
          <a:p>
            <a:pPr lvl="1" eaLnBrk="1" hangingPunct="1"/>
            <a:r>
              <a:rPr lang="ru-RU" sz="2000" dirty="0" smtClean="0">
                <a:solidFill>
                  <a:schemeClr val="tx1"/>
                </a:solidFill>
              </a:rPr>
              <a:t>слабо везани за протеине плазме </a:t>
            </a:r>
          </a:p>
          <a:p>
            <a:pPr lvl="1" eaLnBrk="1" hangingPunct="1"/>
            <a:r>
              <a:rPr lang="en-US" sz="2000" dirty="0" err="1" smtClean="0">
                <a:solidFill>
                  <a:schemeClr val="tx1"/>
                </a:solidFill>
              </a:rPr>
              <a:t>липосолубилни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ru-RU" sz="2000" dirty="0" smtClean="0">
                <a:solidFill>
                  <a:schemeClr val="tx1"/>
                </a:solidFill>
              </a:rPr>
              <a:t>са афинитетом за лакталбумин </a:t>
            </a:r>
          </a:p>
          <a:p>
            <a:pPr lvl="1" eaLnBrk="1" hangingPunct="1"/>
            <a:r>
              <a:rPr lang="en-US" sz="2000" dirty="0" err="1" smtClean="0">
                <a:solidFill>
                  <a:schemeClr val="tx1"/>
                </a:solidFill>
              </a:rPr>
              <a:t>везују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калцијум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 eaLnBrk="1" hangingPunct="1">
              <a:buNone/>
            </a:pPr>
            <a:endParaRPr lang="sr-Cyrl-CS" sz="20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sr-Cyrl-CS" sz="2000" dirty="0" smtClean="0"/>
              <a:t>Међу лековима </a:t>
            </a:r>
            <a:r>
              <a:rPr lang="sr-Cyrl-CS" sz="2000" dirty="0" smtClean="0">
                <a:solidFill>
                  <a:srgbClr val="FF0000"/>
                </a:solidFill>
              </a:rPr>
              <a:t>контраиндикованим</a:t>
            </a:r>
            <a:r>
              <a:rPr lang="sr-Cyrl-CS" sz="2000" dirty="0" smtClean="0"/>
              <a:t> за примену у лактацији су и:</a:t>
            </a:r>
          </a:p>
          <a:p>
            <a:pPr lvl="1" eaLnBrk="1" hangingPunct="1"/>
            <a:r>
              <a:rPr lang="sr-Cyrl-CS" sz="2000" dirty="0" smtClean="0">
                <a:solidFill>
                  <a:schemeClr val="tx1"/>
                </a:solidFill>
              </a:rPr>
              <a:t>Цитостатици, </a:t>
            </a:r>
            <a:r>
              <a:rPr lang="sr-Cyrl-RS" sz="2000" dirty="0" smtClean="0">
                <a:solidFill>
                  <a:schemeClr val="tx1"/>
                </a:solidFill>
              </a:rPr>
              <a:t>антиепилептици</a:t>
            </a:r>
            <a:r>
              <a:rPr lang="sr-Cyrl-CS" sz="2000" dirty="0" smtClean="0">
                <a:solidFill>
                  <a:schemeClr val="tx1"/>
                </a:solidFill>
              </a:rPr>
              <a:t>, лекови који изазивају зависност, алкалоиди ражне главнице, радиоактивни лекови, амјодарон, литијум, антитиреоидни лекови, хлорамфеникол...</a:t>
            </a:r>
            <a:endParaRPr lang="sr-Cyrl-RS" sz="2000" dirty="0" smtClean="0">
              <a:solidFill>
                <a:schemeClr val="tx1"/>
              </a:solidFill>
            </a:endParaRPr>
          </a:p>
          <a:p>
            <a:pPr eaLnBrk="1" hangingPunct="1"/>
            <a:endParaRPr lang="en-US" sz="2000" dirty="0" smtClean="0"/>
          </a:p>
          <a:p>
            <a:pPr lvl="1" eaLnBrk="1" hangingPunct="1">
              <a:buNone/>
            </a:pPr>
            <a:endParaRPr lang="sr-Cyrl-CS" sz="2000" dirty="0" smtClean="0"/>
          </a:p>
          <a:p>
            <a:endParaRPr lang="en-US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sr-Cyrl-RS" b="1" dirty="0" smtClean="0"/>
              <a:t>Лекови</a:t>
            </a:r>
            <a:r>
              <a:rPr lang="sr-Latn-CS" b="1" dirty="0" smtClean="0"/>
              <a:t> </a:t>
            </a:r>
            <a:r>
              <a:rPr lang="sr-Cyrl-RS" b="1" dirty="0" smtClean="0"/>
              <a:t>у</a:t>
            </a:r>
            <a:r>
              <a:rPr lang="sr-Latn-CS" b="1" dirty="0" smtClean="0"/>
              <a:t> </a:t>
            </a:r>
            <a:r>
              <a:rPr lang="sr-Cyrl-RS" b="1" dirty="0" smtClean="0"/>
              <a:t>лактацији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61062"/>
          </a:xfrm>
        </p:spPr>
        <p:txBody>
          <a:bodyPr/>
          <a:lstStyle/>
          <a:p>
            <a:pPr lvl="1">
              <a:buNone/>
            </a:pPr>
            <a:r>
              <a:rPr lang="sr-Cyrl-RS" sz="2200" b="1" dirty="0" smtClean="0">
                <a:solidFill>
                  <a:schemeClr val="tx1"/>
                </a:solidFill>
              </a:rPr>
              <a:t>Препоруке</a:t>
            </a:r>
          </a:p>
          <a:p>
            <a:pPr lvl="1">
              <a:buNone/>
            </a:pPr>
            <a:endParaRPr lang="en-US" sz="2200" b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ru-RU" sz="1800" dirty="0" smtClean="0"/>
              <a:t>Не примењивати лекове уколико је то могуће </a:t>
            </a:r>
          </a:p>
          <a:p>
            <a:pPr eaLnBrk="1" hangingPunct="1">
              <a:buNone/>
            </a:pPr>
            <a:endParaRPr lang="ru-RU" sz="1800" dirty="0" smtClean="0"/>
          </a:p>
          <a:p>
            <a:pPr eaLnBrk="1" hangingPunct="1"/>
            <a:r>
              <a:rPr lang="ru-RU" sz="1800" dirty="0" smtClean="0"/>
              <a:t>Изабрати лекове који се слабије излучују у млеку</a:t>
            </a:r>
          </a:p>
          <a:p>
            <a:pPr eaLnBrk="1" hangingPunct="1">
              <a:buNone/>
            </a:pPr>
            <a:endParaRPr lang="ru-RU" sz="1800" dirty="0" smtClean="0"/>
          </a:p>
          <a:p>
            <a:r>
              <a:rPr lang="sr-Cyrl-CS" sz="1800" dirty="0" smtClean="0"/>
              <a:t>Користити лекове са великом молекуларном тежином</a:t>
            </a:r>
          </a:p>
          <a:p>
            <a:pPr>
              <a:buNone/>
            </a:pPr>
            <a:endParaRPr lang="sr-Cyrl-CS" sz="1800" dirty="0" smtClean="0"/>
          </a:p>
          <a:p>
            <a:r>
              <a:rPr lang="sr-Cyrl-CS" sz="1800" dirty="0" smtClean="0"/>
              <a:t>Избегавати дугоделујуће лекове</a:t>
            </a:r>
          </a:p>
          <a:p>
            <a:pPr>
              <a:buNone/>
            </a:pPr>
            <a:endParaRPr lang="ru-RU" sz="1800" dirty="0" smtClean="0"/>
          </a:p>
          <a:p>
            <a:pPr eaLnBrk="1" hangingPunct="1"/>
            <a:r>
              <a:rPr lang="ru-RU" sz="1800" dirty="0" smtClean="0"/>
              <a:t>Избегавати подој у време максималне концентрације лека у крви</a:t>
            </a:r>
          </a:p>
          <a:p>
            <a:pPr eaLnBrk="1" hangingPunct="1">
              <a:buNone/>
            </a:pPr>
            <a:endParaRPr lang="ru-RU" sz="1800" dirty="0" smtClean="0"/>
          </a:p>
          <a:p>
            <a:pPr eaLnBrk="1" hangingPunct="1"/>
            <a:r>
              <a:rPr lang="ru-RU" sz="1800" dirty="0" smtClean="0"/>
              <a:t>Лек примењивати након подоја или 3–4</a:t>
            </a:r>
            <a:r>
              <a:rPr lang="en-US" sz="1800" dirty="0" smtClean="0"/>
              <a:t> </a:t>
            </a:r>
            <a:r>
              <a:rPr lang="sr-Cyrl-CS" sz="1800" dirty="0" smtClean="0"/>
              <a:t>сата </a:t>
            </a:r>
            <a:r>
              <a:rPr lang="ru-RU" sz="1800" dirty="0" smtClean="0"/>
              <a:t>пре подоја (</a:t>
            </a:r>
            <a:r>
              <a:rPr lang="sr-Cyrl-CS" sz="1800" dirty="0" smtClean="0"/>
              <a:t>потребно је да прође бар 4 </a:t>
            </a:r>
            <a:r>
              <a:rPr lang="sr-Latn-CS" sz="1800" dirty="0" smtClean="0"/>
              <a:t>t</a:t>
            </a:r>
            <a:r>
              <a:rPr lang="sr-Cyrl-CS" sz="1800" baseline="-25000" dirty="0" smtClean="0"/>
              <a:t>1/2</a:t>
            </a:r>
            <a:r>
              <a:rPr lang="sr-Cyrl-CS" sz="1800" dirty="0" smtClean="0"/>
              <a:t> после последње дозе, да би концентрације у млеку биле безбедне!)</a:t>
            </a:r>
          </a:p>
          <a:p>
            <a:pPr eaLnBrk="1" hangingPunct="1">
              <a:buNone/>
            </a:pPr>
            <a:endParaRPr lang="ru-RU" sz="1800" dirty="0" smtClean="0"/>
          </a:p>
          <a:p>
            <a:pPr eaLnBrk="1" hangingPunct="1"/>
            <a:r>
              <a:rPr lang="ru-RU" sz="1800" dirty="0" smtClean="0"/>
              <a:t>Алтернатива: прекинути дојење!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и </a:t>
            </a:r>
            <a:r>
              <a:rPr lang="en-US" b="1" dirty="0" err="1" smtClean="0"/>
              <a:t>деца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875"/>
            <a:ext cx="9144000" cy="5445125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3100" b="1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100" b="1" dirty="0" smtClean="0"/>
              <a:t>Претерминска новорођенчад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900" dirty="0" smtClean="0">
                <a:solidFill>
                  <a:schemeClr val="tx1"/>
                </a:solidFill>
              </a:rPr>
              <a:t>висок проценат ванћелијске течности и до 85%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900" dirty="0" smtClean="0">
                <a:solidFill>
                  <a:schemeClr val="tx1"/>
                </a:solidFill>
              </a:rPr>
              <a:t>ниска екскрециона способност бубрега 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900" dirty="0" smtClean="0">
                <a:solidFill>
                  <a:schemeClr val="tx1"/>
                </a:solidFill>
              </a:rPr>
              <a:t>мањи </a:t>
            </a:r>
            <a:r>
              <a:rPr lang="x-none" sz="2900" smtClean="0">
                <a:solidFill>
                  <a:schemeClr val="tx1"/>
                </a:solidFill>
              </a:rPr>
              <a:t>проценат албумина</a:t>
            </a:r>
            <a:endParaRPr lang="x-none" sz="29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900" dirty="0" smtClean="0">
                <a:solidFill>
                  <a:schemeClr val="tx1"/>
                </a:solidFill>
              </a:rPr>
              <a:t>мањи проценат масти </a:t>
            </a:r>
            <a:r>
              <a:rPr lang="x-none" sz="2900" smtClean="0">
                <a:solidFill>
                  <a:schemeClr val="tx1"/>
                </a:solidFill>
              </a:rPr>
              <a:t>у организму</a:t>
            </a:r>
            <a:endParaRPr lang="x-none" sz="29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900" dirty="0" smtClean="0">
                <a:solidFill>
                  <a:schemeClr val="tx1"/>
                </a:solidFill>
              </a:rPr>
              <a:t>мала </a:t>
            </a:r>
            <a:r>
              <a:rPr lang="x-none" sz="2900" smtClean="0">
                <a:solidFill>
                  <a:schemeClr val="tx1"/>
                </a:solidFill>
              </a:rPr>
              <a:t>мишићна маса</a:t>
            </a:r>
            <a:endParaRPr lang="x-none" dirty="0" smtClean="0">
              <a:solidFill>
                <a:schemeClr val="tx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100" b="1" dirty="0" smtClean="0"/>
              <a:t>Одојчад и мала деца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900" dirty="0" smtClean="0">
                <a:solidFill>
                  <a:schemeClr val="tx1"/>
                </a:solidFill>
              </a:rPr>
              <a:t>сазревање екскреторних механизама и органа који учествују у метаболизму лекова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900" dirty="0" smtClean="0">
                <a:solidFill>
                  <a:schemeClr val="tx1"/>
                </a:solidFill>
              </a:rPr>
              <a:t>неки лекови у овом периоду развоја детета имају већи клиренс него код одраслих (нпр. фенобарбитал, фенитоин, карбамазепин, теофилин), због ефикасне микрозомалне оксидације у јетри, па се </a:t>
            </a:r>
            <a:r>
              <a:rPr lang="x-none" sz="2900" smtClean="0">
                <a:solidFill>
                  <a:schemeClr val="tx1"/>
                </a:solidFill>
              </a:rPr>
              <a:t>зато дају </a:t>
            </a:r>
            <a:r>
              <a:rPr lang="x-none" sz="2900" dirty="0" smtClean="0">
                <a:solidFill>
                  <a:schemeClr val="tx1"/>
                </a:solidFill>
              </a:rPr>
              <a:t>у већим дозама него код одраслих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900" dirty="0" smtClean="0">
                <a:solidFill>
                  <a:schemeClr val="tx1"/>
                </a:solidFill>
              </a:rPr>
              <a:t>други лекови имају успоренију елиминацију; елиминацију може додатно да успори тешка болест, која компромитује функцију елиминаторних органа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900" dirty="0" smtClean="0">
                <a:solidFill>
                  <a:schemeClr val="tx1"/>
                </a:solidFill>
              </a:rPr>
              <a:t>непотпуно</a:t>
            </a:r>
            <a:r>
              <a:rPr lang="en-US" sz="2900" dirty="0" smtClean="0">
                <a:solidFill>
                  <a:schemeClr val="tx1"/>
                </a:solidFill>
              </a:rPr>
              <a:t> </a:t>
            </a:r>
            <a:r>
              <a:rPr lang="x-none" sz="2900" dirty="0" smtClean="0">
                <a:solidFill>
                  <a:schemeClr val="tx1"/>
                </a:solidFill>
              </a:rPr>
              <a:t>формирана</a:t>
            </a:r>
            <a:r>
              <a:rPr lang="en-US" sz="2900" dirty="0" smtClean="0">
                <a:solidFill>
                  <a:schemeClr val="tx1"/>
                </a:solidFill>
              </a:rPr>
              <a:t> </a:t>
            </a:r>
            <a:r>
              <a:rPr lang="x-none" sz="2900" dirty="0" smtClean="0">
                <a:solidFill>
                  <a:schemeClr val="tx1"/>
                </a:solidFill>
              </a:rPr>
              <a:t>крвно</a:t>
            </a:r>
            <a:r>
              <a:rPr lang="en-US" sz="2900" dirty="0" smtClean="0">
                <a:solidFill>
                  <a:schemeClr val="tx1"/>
                </a:solidFill>
              </a:rPr>
              <a:t>-</a:t>
            </a:r>
            <a:r>
              <a:rPr lang="x-none" sz="2900" smtClean="0">
                <a:solidFill>
                  <a:schemeClr val="tx1"/>
                </a:solidFill>
              </a:rPr>
              <a:t>мождана</a:t>
            </a:r>
            <a:r>
              <a:rPr lang="pl-PL" sz="2900" dirty="0" smtClean="0">
                <a:solidFill>
                  <a:schemeClr val="tx1"/>
                </a:solidFill>
              </a:rPr>
              <a:t>  </a:t>
            </a:r>
            <a:r>
              <a:rPr lang="x-none" sz="2900" smtClean="0">
                <a:solidFill>
                  <a:schemeClr val="tx1"/>
                </a:solidFill>
              </a:rPr>
              <a:t>баријера</a:t>
            </a:r>
            <a:r>
              <a:rPr lang="sr-Cyrl-RS" sz="2900" dirty="0" smtClean="0">
                <a:solidFill>
                  <a:schemeClr val="tx1"/>
                </a:solidFill>
              </a:rPr>
              <a:t>: </a:t>
            </a:r>
            <a:r>
              <a:rPr lang="x-none" sz="2900" smtClean="0">
                <a:solidFill>
                  <a:schemeClr val="tx1"/>
                </a:solidFill>
              </a:rPr>
              <a:t>пролаз</a:t>
            </a:r>
            <a:r>
              <a:rPr lang="pl-PL" sz="2900" dirty="0" smtClean="0">
                <a:solidFill>
                  <a:schemeClr val="tx1"/>
                </a:solidFill>
              </a:rPr>
              <a:t> </a:t>
            </a:r>
            <a:r>
              <a:rPr lang="x-none" sz="2900" dirty="0" smtClean="0">
                <a:solidFill>
                  <a:schemeClr val="tx1"/>
                </a:solidFill>
              </a:rPr>
              <a:t>лека</a:t>
            </a:r>
            <a:r>
              <a:rPr lang="pl-PL" sz="2900" dirty="0" smtClean="0">
                <a:solidFill>
                  <a:schemeClr val="tx1"/>
                </a:solidFill>
              </a:rPr>
              <a:t> </a:t>
            </a:r>
            <a:r>
              <a:rPr lang="x-none" sz="2900" dirty="0" smtClean="0">
                <a:solidFill>
                  <a:schemeClr val="tx1"/>
                </a:solidFill>
              </a:rPr>
              <a:t>у</a:t>
            </a:r>
            <a:r>
              <a:rPr lang="pl-PL" sz="2900" dirty="0" smtClean="0">
                <a:solidFill>
                  <a:schemeClr val="tx1"/>
                </a:solidFill>
              </a:rPr>
              <a:t> </a:t>
            </a:r>
            <a:r>
              <a:rPr lang="x-none" sz="2900" dirty="0" smtClean="0">
                <a:solidFill>
                  <a:schemeClr val="tx1"/>
                </a:solidFill>
              </a:rPr>
              <a:t>ЦНС</a:t>
            </a:r>
            <a:r>
              <a:rPr lang="pl-PL" sz="2900" dirty="0" smtClean="0">
                <a:solidFill>
                  <a:schemeClr val="tx1"/>
                </a:solidFill>
              </a:rPr>
              <a:t> (</a:t>
            </a:r>
            <a:r>
              <a:rPr lang="x-none" sz="2900" dirty="0" smtClean="0">
                <a:solidFill>
                  <a:schemeClr val="tx1"/>
                </a:solidFill>
              </a:rPr>
              <a:t>нпр</a:t>
            </a:r>
            <a:r>
              <a:rPr lang="pl-PL" sz="2900" dirty="0" smtClean="0">
                <a:solidFill>
                  <a:schemeClr val="tx1"/>
                </a:solidFill>
              </a:rPr>
              <a:t>. </a:t>
            </a:r>
            <a:r>
              <a:rPr lang="x-none" sz="2900" dirty="0" smtClean="0">
                <a:solidFill>
                  <a:schemeClr val="tx1"/>
                </a:solidFill>
              </a:rPr>
              <a:t>прва генерација липосолубилних</a:t>
            </a:r>
            <a:r>
              <a:rPr lang="en-US" sz="2900" dirty="0" smtClean="0">
                <a:solidFill>
                  <a:schemeClr val="tx1"/>
                </a:solidFill>
              </a:rPr>
              <a:t> </a:t>
            </a:r>
            <a:r>
              <a:rPr lang="x-none" sz="2900" dirty="0" smtClean="0">
                <a:solidFill>
                  <a:schemeClr val="tx1"/>
                </a:solidFill>
              </a:rPr>
              <a:t>антихистаминика: умор</a:t>
            </a:r>
            <a:r>
              <a:rPr lang="en-US" sz="2900" dirty="0" smtClean="0">
                <a:solidFill>
                  <a:schemeClr val="tx1"/>
                </a:solidFill>
              </a:rPr>
              <a:t>, </a:t>
            </a:r>
            <a:r>
              <a:rPr lang="x-none" sz="2900" dirty="0" smtClean="0">
                <a:solidFill>
                  <a:schemeClr val="tx1"/>
                </a:solidFill>
              </a:rPr>
              <a:t>поспаност</a:t>
            </a:r>
            <a:r>
              <a:rPr lang="en-US" sz="2900" dirty="0" smtClean="0">
                <a:solidFill>
                  <a:schemeClr val="tx1"/>
                </a:solidFill>
              </a:rPr>
              <a:t>,</a:t>
            </a:r>
            <a:r>
              <a:rPr lang="x-none" sz="2900" dirty="0" smtClean="0">
                <a:solidFill>
                  <a:schemeClr val="tx1"/>
                </a:solidFill>
              </a:rPr>
              <a:t> поремећај</a:t>
            </a:r>
            <a:r>
              <a:rPr lang="en-US" sz="2900" dirty="0" smtClean="0">
                <a:solidFill>
                  <a:schemeClr val="tx1"/>
                </a:solidFill>
              </a:rPr>
              <a:t> </a:t>
            </a:r>
            <a:r>
              <a:rPr lang="x-none" sz="2900" dirty="0" smtClean="0">
                <a:solidFill>
                  <a:schemeClr val="tx1"/>
                </a:solidFill>
              </a:rPr>
              <a:t>когнитивне</a:t>
            </a:r>
            <a:r>
              <a:rPr lang="en-US" sz="2900" dirty="0" smtClean="0">
                <a:solidFill>
                  <a:schemeClr val="tx1"/>
                </a:solidFill>
              </a:rPr>
              <a:t> </a:t>
            </a:r>
            <a:r>
              <a:rPr lang="x-none" sz="2900" dirty="0" smtClean="0">
                <a:solidFill>
                  <a:schemeClr val="tx1"/>
                </a:solidFill>
              </a:rPr>
              <a:t>функције</a:t>
            </a:r>
            <a:r>
              <a:rPr lang="en-US" sz="2900" dirty="0" smtClean="0">
                <a:solidFill>
                  <a:schemeClr val="tx1"/>
                </a:solidFill>
              </a:rPr>
              <a:t>)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endParaRPr lang="ru-RU" sz="29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endParaRPr lang="x-none" dirty="0" smtClean="0">
              <a:solidFill>
                <a:schemeClr val="tx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/>
          <a:lstStyle/>
          <a:p>
            <a:r>
              <a:rPr lang="sr-Cyrl-RS" b="1" dirty="0" smtClean="0"/>
              <a:t>Лекови</a:t>
            </a:r>
            <a:r>
              <a:rPr lang="sr-Latn-CS" b="1" dirty="0" smtClean="0"/>
              <a:t> </a:t>
            </a:r>
            <a:r>
              <a:rPr lang="sr-Cyrl-RS" b="1" dirty="0" smtClean="0"/>
              <a:t>у</a:t>
            </a:r>
            <a:r>
              <a:rPr lang="sr-Latn-CS" b="1" dirty="0" smtClean="0"/>
              <a:t> </a:t>
            </a:r>
            <a:r>
              <a:rPr lang="sr-Cyrl-RS" b="1" dirty="0" smtClean="0"/>
              <a:t>лактацији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636912"/>
            <a:ext cx="2602632" cy="3339752"/>
          </a:xfrm>
        </p:spPr>
        <p:txBody>
          <a:bodyPr/>
          <a:lstStyle/>
          <a:p>
            <a:r>
              <a:rPr lang="sr-Cyrl-CS" sz="2200" b="1" u="sng" dirty="0" smtClean="0">
                <a:solidFill>
                  <a:srgbClr val="00B050"/>
                </a:solidFill>
              </a:rPr>
              <a:t>Биљке </a:t>
            </a:r>
            <a:endParaRPr lang="en-US" sz="2200" b="1" u="sng" dirty="0" smtClean="0">
              <a:solidFill>
                <a:srgbClr val="00B050"/>
              </a:solidFill>
            </a:endParaRPr>
          </a:p>
          <a:p>
            <a:pPr lvl="1"/>
            <a:r>
              <a:rPr lang="sr-Cyrl-CS" sz="2200" dirty="0" smtClean="0">
                <a:solidFill>
                  <a:schemeClr val="tx1"/>
                </a:solidFill>
              </a:rPr>
              <a:t>бели лук</a:t>
            </a:r>
          </a:p>
          <a:p>
            <a:pPr lvl="1"/>
            <a:r>
              <a:rPr lang="sr-Cyrl-CS" sz="2200" dirty="0" smtClean="0">
                <a:solidFill>
                  <a:schemeClr val="tx1"/>
                </a:solidFill>
              </a:rPr>
              <a:t>ђумбир</a:t>
            </a:r>
          </a:p>
          <a:p>
            <a:pPr lvl="1"/>
            <a:r>
              <a:rPr lang="sr-Cyrl-CS" sz="2200" dirty="0" smtClean="0">
                <a:solidFill>
                  <a:schemeClr val="tx1"/>
                </a:solidFill>
              </a:rPr>
              <a:t>жен-шен</a:t>
            </a:r>
          </a:p>
          <a:p>
            <a:pPr lvl="1"/>
            <a:r>
              <a:rPr lang="sr-Cyrl-CS" sz="2200" dirty="0" smtClean="0">
                <a:solidFill>
                  <a:schemeClr val="tx1"/>
                </a:solidFill>
              </a:rPr>
              <a:t>валеријана </a:t>
            </a:r>
            <a:endParaRPr lang="en-US" sz="2200" dirty="0" smtClean="0">
              <a:solidFill>
                <a:schemeClr val="tx1"/>
              </a:solidFill>
            </a:endParaRP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2636912"/>
            <a:ext cx="30243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CS" sz="22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Чајеви</a:t>
            </a:r>
            <a:endParaRPr lang="en-US" sz="2200" b="1" u="sng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  камилица</a:t>
            </a:r>
          </a:p>
          <a:p>
            <a:pPr lvl="1">
              <a:buFont typeface="Arial" pitchFamily="34" charset="0"/>
              <a:buChar char="•"/>
            </a:pP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  нана</a:t>
            </a:r>
          </a:p>
          <a:p>
            <a:pPr lvl="1">
              <a:buFont typeface="Arial" pitchFamily="34" charset="0"/>
              <a:buChar char="•"/>
            </a:pP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  малина</a:t>
            </a:r>
          </a:p>
          <a:p>
            <a:pPr lvl="1">
              <a:buFont typeface="Arial" pitchFamily="34" charset="0"/>
              <a:buChar char="•"/>
            </a:pP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  шипурак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700808"/>
            <a:ext cx="66247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CS" sz="2200" b="1" dirty="0" smtClean="0">
                <a:latin typeface="Times New Roman" pitchFamily="18" charset="0"/>
                <a:cs typeface="Times New Roman" pitchFamily="18" charset="0"/>
              </a:rPr>
              <a:t>  Биљке и чајеви безбедни у лактацији 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sr-Cyrl-RS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Примена лекова код старих особа</a:t>
            </a:r>
            <a:endParaRPr lang="en-US" sz="4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sr-Cyrl-RS" b="1" dirty="0" smtClean="0"/>
              <a:t>Лекови и стари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964488" cy="5517232"/>
          </a:xfrm>
        </p:spPr>
        <p:txBody>
          <a:bodyPr/>
          <a:lstStyle/>
          <a:p>
            <a:pPr>
              <a:buNone/>
            </a:pPr>
            <a:endParaRPr lang="ru-RU" sz="1800" b="1" dirty="0" smtClean="0"/>
          </a:p>
          <a:p>
            <a:r>
              <a:rPr lang="sr-Cyrl-RS" sz="2000" b="1" dirty="0" smtClean="0"/>
              <a:t>Ф</a:t>
            </a:r>
            <a:r>
              <a:rPr lang="ru-RU" sz="2000" b="1" dirty="0" smtClean="0"/>
              <a:t>армакокинетске специфичности код старих </a:t>
            </a:r>
          </a:p>
          <a:p>
            <a:pPr>
              <a:buNone/>
            </a:pPr>
            <a:endParaRPr lang="ru-RU" sz="2000" b="1" dirty="0" smtClean="0"/>
          </a:p>
          <a:p>
            <a:pPr eaLnBrk="1" hangingPunct="1"/>
            <a:r>
              <a:rPr lang="sr-Cyrl-CS" sz="1800" dirty="0" smtClean="0"/>
              <a:t>Апсорпција</a:t>
            </a:r>
          </a:p>
          <a:p>
            <a:pPr lvl="1" eaLnBrk="1" hangingPunct="1"/>
            <a:r>
              <a:rPr lang="sr-Cyrl-CS" sz="1800" dirty="0" smtClean="0">
                <a:solidFill>
                  <a:schemeClr val="tx1"/>
                </a:solidFill>
              </a:rPr>
              <a:t>Успорено пражњење желуца/смањена секреција (перорална примена)</a:t>
            </a:r>
          </a:p>
          <a:p>
            <a:pPr lvl="1" eaLnBrk="1" hangingPunct="1"/>
            <a:r>
              <a:rPr lang="sr-Cyrl-CS" sz="1800" dirty="0" smtClean="0">
                <a:solidFill>
                  <a:schemeClr val="tx1"/>
                </a:solidFill>
              </a:rPr>
              <a:t>Смањена регионална циркулација (</a:t>
            </a:r>
            <a:r>
              <a:rPr lang="sr-Latn-RS" sz="1800" i="1" dirty="0" smtClean="0">
                <a:solidFill>
                  <a:schemeClr val="tx1"/>
                </a:solidFill>
              </a:rPr>
              <a:t>i.m</a:t>
            </a:r>
            <a:r>
              <a:rPr lang="sr-Latn-RS" sz="1800" dirty="0" smtClean="0">
                <a:solidFill>
                  <a:schemeClr val="tx1"/>
                </a:solidFill>
              </a:rPr>
              <a:t>. </a:t>
            </a:r>
            <a:r>
              <a:rPr lang="sr-Cyrl-CS" sz="1800" dirty="0" smtClean="0">
                <a:solidFill>
                  <a:schemeClr val="tx1"/>
                </a:solidFill>
              </a:rPr>
              <a:t>и </a:t>
            </a:r>
            <a:r>
              <a:rPr lang="sr-Latn-RS" sz="1800" i="1" dirty="0" smtClean="0">
                <a:solidFill>
                  <a:schemeClr val="tx1"/>
                </a:solidFill>
              </a:rPr>
              <a:t>s.c</a:t>
            </a:r>
            <a:r>
              <a:rPr lang="sr-Latn-RS" sz="1800" dirty="0" smtClean="0">
                <a:solidFill>
                  <a:schemeClr val="tx1"/>
                </a:solidFill>
              </a:rPr>
              <a:t>. </a:t>
            </a:r>
            <a:r>
              <a:rPr lang="sr-Cyrl-CS" sz="1800" dirty="0" smtClean="0">
                <a:solidFill>
                  <a:schemeClr val="tx1"/>
                </a:solidFill>
              </a:rPr>
              <a:t>примена)</a:t>
            </a:r>
          </a:p>
          <a:p>
            <a:pPr eaLnBrk="1" hangingPunct="1"/>
            <a:r>
              <a:rPr lang="sr-Cyrl-CS" sz="1800" dirty="0" smtClean="0"/>
              <a:t>Дистрибуција</a:t>
            </a:r>
          </a:p>
          <a:p>
            <a:pPr lvl="1" eaLnBrk="1" hangingPunct="1"/>
            <a:r>
              <a:rPr lang="sr-Cyrl-CS" sz="1800" dirty="0" smtClean="0">
                <a:solidFill>
                  <a:schemeClr val="tx1"/>
                </a:solidFill>
              </a:rPr>
              <a:t>Мања мишићна маса</a:t>
            </a:r>
          </a:p>
          <a:p>
            <a:pPr lvl="1" eaLnBrk="1" hangingPunct="1"/>
            <a:r>
              <a:rPr lang="sr-Cyrl-CS" sz="1800" dirty="0" smtClean="0">
                <a:solidFill>
                  <a:schemeClr val="tx1"/>
                </a:solidFill>
              </a:rPr>
              <a:t>Мањи проценат воде у организму (значајно за хидросолубилне лекове)</a:t>
            </a:r>
          </a:p>
          <a:p>
            <a:pPr lvl="1" eaLnBrk="1" hangingPunct="1"/>
            <a:r>
              <a:rPr lang="sr-Cyrl-CS" sz="1800" dirty="0" smtClean="0">
                <a:solidFill>
                  <a:schemeClr val="tx1"/>
                </a:solidFill>
              </a:rPr>
              <a:t>Већи проценат масти у организму (значајно за липосолубилне лекове)</a:t>
            </a:r>
          </a:p>
          <a:p>
            <a:pPr lvl="1" eaLnBrk="1" hangingPunct="1"/>
            <a:r>
              <a:rPr lang="sr-Cyrl-CS" sz="1800" dirty="0" smtClean="0">
                <a:solidFill>
                  <a:schemeClr val="tx1"/>
                </a:solidFill>
              </a:rPr>
              <a:t>Мањи проценат албумина у плазми (значајно за лекове који се везују за протеине плазме)</a:t>
            </a:r>
          </a:p>
          <a:p>
            <a:pPr eaLnBrk="1" hangingPunct="1"/>
            <a:r>
              <a:rPr lang="sr-Cyrl-CS" sz="1800" dirty="0" smtClean="0"/>
              <a:t>Метаболизам</a:t>
            </a:r>
          </a:p>
          <a:p>
            <a:pPr lvl="1" eaLnBrk="1" hangingPunct="1"/>
            <a:r>
              <a:rPr lang="sr-Cyrl-CS" sz="1800" dirty="0" smtClean="0">
                <a:solidFill>
                  <a:schemeClr val="tx1"/>
                </a:solidFill>
              </a:rPr>
              <a:t>Смањен проток крви кроз јетру (значајно за лекове који подлежу метаболизму првог пролаза)</a:t>
            </a:r>
          </a:p>
          <a:p>
            <a:pPr lvl="1" eaLnBrk="1" hangingPunct="1"/>
            <a:r>
              <a:rPr lang="sr-Cyrl-CS" sz="1800" dirty="0" smtClean="0">
                <a:solidFill>
                  <a:schemeClr val="tx1"/>
                </a:solidFill>
              </a:rPr>
              <a:t>Метаболички капацитет измењен за неке лекове</a:t>
            </a:r>
          </a:p>
          <a:p>
            <a:pPr lvl="1" eaLnBrk="1" hangingPunct="1"/>
            <a:endParaRPr lang="sr-Cyrl-CS" sz="2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/>
          <a:lstStyle/>
          <a:p>
            <a:r>
              <a:rPr lang="sr-Cyrl-RS" b="1" dirty="0" smtClean="0"/>
              <a:t>Лекови и стари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589240"/>
          </a:xfrm>
        </p:spPr>
        <p:txBody>
          <a:bodyPr/>
          <a:lstStyle/>
          <a:p>
            <a:pPr eaLnBrk="1" hangingPunct="1">
              <a:buNone/>
            </a:pPr>
            <a:endParaRPr lang="sr-Cyrl-CS" sz="1600" dirty="0" smtClean="0"/>
          </a:p>
          <a:p>
            <a:pPr eaLnBrk="1" hangingPunct="1">
              <a:buNone/>
            </a:pPr>
            <a:endParaRPr lang="sr-Cyrl-CS" sz="1600" dirty="0" smtClean="0"/>
          </a:p>
          <a:p>
            <a:pPr eaLnBrk="1" hangingPunct="1"/>
            <a:r>
              <a:rPr lang="sr-Cyrl-CS" sz="1600" dirty="0" smtClean="0"/>
              <a:t>Елиминација</a:t>
            </a:r>
            <a:endParaRPr lang="en-US" sz="1600" dirty="0" smtClean="0"/>
          </a:p>
          <a:p>
            <a:pPr lvl="1" eaLnBrk="1" hangingPunct="1"/>
            <a:r>
              <a:rPr lang="sr-Cyrl-CS" sz="1600" dirty="0" smtClean="0">
                <a:solidFill>
                  <a:schemeClr val="tx1"/>
                </a:solidFill>
              </a:rPr>
              <a:t>Гломеруларна филтрација значајно смањен</a:t>
            </a:r>
            <a:r>
              <a:rPr lang="en-US" sz="1600" dirty="0" smtClean="0">
                <a:solidFill>
                  <a:schemeClr val="tx1"/>
                </a:solidFill>
              </a:rPr>
              <a:t>a</a:t>
            </a:r>
            <a:r>
              <a:rPr lang="sr-Cyrl-CS" sz="1600" dirty="0" smtClean="0">
                <a:solidFill>
                  <a:schemeClr val="tx1"/>
                </a:solidFill>
              </a:rPr>
              <a:t> (смањен клиренс креатинина/креатинин у серуму неизмењен услед смањене продукције)</a:t>
            </a:r>
          </a:p>
          <a:p>
            <a:pPr lvl="1" eaLnBrk="1" hangingPunct="1">
              <a:buNone/>
            </a:pPr>
            <a:endParaRPr lang="sr-Cyrl-CS" sz="16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sr-Cyrl-CS" sz="1800" b="1" dirty="0" smtClean="0"/>
              <a:t>Фармакодинамски фактори ризика</a:t>
            </a:r>
          </a:p>
          <a:p>
            <a:pPr lvl="1" eaLnBrk="1" hangingPunct="1"/>
            <a:r>
              <a:rPr lang="sr-Cyrl-CS" sz="1600" dirty="0" smtClean="0">
                <a:solidFill>
                  <a:schemeClr val="tx1"/>
                </a:solidFill>
              </a:rPr>
              <a:t>Повећана осетљивост на лекове са депресивним дејством на ЦНС/ ексцитаторним дејством на КВС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1800" b="1" dirty="0" smtClean="0"/>
              <a:t>Остали фактори ризика</a:t>
            </a: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Већи број лекова у терапији (&gt;4)</a:t>
            </a: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Већи број дневних доза лекова</a:t>
            </a: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Примена ризичних и скупих лекова </a:t>
            </a: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Већи број лекара/фармацеута укључен у терапију</a:t>
            </a: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Компликован режим дозирања/честе измене у режиму дозирања</a:t>
            </a: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Старост преко 85 година</a:t>
            </a: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Већи број конкомитантних обољења које треба лечити (6 или више)</a:t>
            </a: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Клиренс креатинина </a:t>
            </a:r>
            <a:r>
              <a:rPr lang="en-US" sz="1600" dirty="0" smtClean="0">
                <a:solidFill>
                  <a:schemeClr val="tx1"/>
                </a:solidFill>
              </a:rPr>
              <a:t>&lt;50 ml/min</a:t>
            </a:r>
            <a:endParaRPr lang="sr-Cyrl-CS" sz="1600" dirty="0" smtClean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Низак </a:t>
            </a:r>
            <a:r>
              <a:rPr lang="en-US" sz="1600" dirty="0" smtClean="0">
                <a:solidFill>
                  <a:schemeClr val="tx1"/>
                </a:solidFill>
              </a:rPr>
              <a:t>BMI</a:t>
            </a:r>
            <a:endParaRPr lang="sr-Cyrl-CS" sz="1600" dirty="0" smtClean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sr-Cyrl-CS" sz="1600" dirty="0" smtClean="0">
                <a:solidFill>
                  <a:schemeClr val="tx1"/>
                </a:solidFill>
              </a:rPr>
              <a:t>Пацијенти са смањеним когнитивним способностима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sr-Cyrl-RS" b="1" dirty="0" smtClean="0"/>
              <a:t>Лекови и стари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5013176"/>
          </a:xfrm>
        </p:spPr>
        <p:txBody>
          <a:bodyPr/>
          <a:lstStyle/>
          <a:p>
            <a:r>
              <a:rPr lang="sr-Cyrl-RS" sz="2000" b="1" dirty="0" smtClean="0"/>
              <a:t>Нежељена</a:t>
            </a:r>
            <a:r>
              <a:rPr lang="en-US" sz="2000" b="1" dirty="0" smtClean="0"/>
              <a:t> </a:t>
            </a:r>
            <a:r>
              <a:rPr lang="sr-Cyrl-RS" sz="2000" b="1" dirty="0" smtClean="0"/>
              <a:t>дејства лекова примењених код старих особа</a:t>
            </a:r>
            <a:endParaRPr lang="en-US" sz="2000" b="1" dirty="0" smtClean="0"/>
          </a:p>
          <a:p>
            <a:endParaRPr lang="sr-Cyrl-RS" sz="1800" dirty="0" smtClean="0"/>
          </a:p>
          <a:p>
            <a:r>
              <a:rPr lang="sr-Cyrl-RS" sz="1800" dirty="0" smtClean="0"/>
              <a:t>Фармакоепидемиолошка</a:t>
            </a:r>
            <a:r>
              <a:rPr lang="en-US" sz="1800" dirty="0" smtClean="0"/>
              <a:t> </a:t>
            </a:r>
            <a:r>
              <a:rPr lang="sr-Cyrl-RS" sz="1800" dirty="0" smtClean="0"/>
              <a:t>анализа</a:t>
            </a:r>
            <a:r>
              <a:rPr lang="en-US" sz="1800" dirty="0" smtClean="0"/>
              <a:t> </a:t>
            </a:r>
            <a:r>
              <a:rPr lang="sr-Cyrl-RS" sz="1800" dirty="0" smtClean="0"/>
              <a:t>примене</a:t>
            </a:r>
            <a:r>
              <a:rPr lang="en-US" sz="1800" dirty="0" smtClean="0"/>
              <a:t> </a:t>
            </a:r>
            <a:r>
              <a:rPr lang="sr-Cyrl-RS" sz="1800" dirty="0" smtClean="0"/>
              <a:t>лекова показала</a:t>
            </a:r>
            <a:r>
              <a:rPr lang="en-US" sz="1800" dirty="0" smtClean="0"/>
              <a:t> </a:t>
            </a:r>
            <a:r>
              <a:rPr lang="sr-Cyrl-RS" sz="1800" dirty="0" smtClean="0"/>
              <a:t>је</a:t>
            </a:r>
            <a:r>
              <a:rPr lang="en-US" sz="1800" dirty="0" smtClean="0"/>
              <a:t> </a:t>
            </a:r>
            <a:r>
              <a:rPr lang="sr-Cyrl-RS" sz="1800" dirty="0" smtClean="0"/>
              <a:t>да</a:t>
            </a:r>
            <a:r>
              <a:rPr lang="en-US" sz="1800" dirty="0" smtClean="0"/>
              <a:t> </a:t>
            </a:r>
            <a:r>
              <a:rPr lang="sr-Cyrl-RS" sz="1800" dirty="0" smtClean="0"/>
              <a:t>се</a:t>
            </a:r>
            <a:r>
              <a:rPr lang="en-US" sz="1800" dirty="0" smtClean="0"/>
              <a:t> </a:t>
            </a:r>
            <a:r>
              <a:rPr lang="sr-Cyrl-RS" sz="1800" dirty="0" smtClean="0"/>
              <a:t>нежељена</a:t>
            </a:r>
            <a:r>
              <a:rPr lang="en-US" sz="1800" dirty="0" smtClean="0"/>
              <a:t> </a:t>
            </a:r>
            <a:r>
              <a:rPr lang="sr-Cyrl-RS" sz="1800" dirty="0" smtClean="0"/>
              <a:t>дејства</a:t>
            </a:r>
            <a:r>
              <a:rPr lang="en-US" sz="1800" dirty="0" smtClean="0"/>
              <a:t> </a:t>
            </a:r>
            <a:r>
              <a:rPr lang="sr-Cyrl-RS" sz="1800" dirty="0" smtClean="0"/>
              <a:t>лекова</a:t>
            </a:r>
            <a:r>
              <a:rPr lang="en-US" sz="1800" dirty="0" smtClean="0"/>
              <a:t> </a:t>
            </a:r>
            <a:r>
              <a:rPr lang="sr-Cyrl-RS" sz="1800" dirty="0" smtClean="0"/>
              <a:t>испољавају</a:t>
            </a:r>
            <a:r>
              <a:rPr lang="en-US" sz="1800" dirty="0" smtClean="0"/>
              <a:t> </a:t>
            </a:r>
            <a:r>
              <a:rPr lang="sr-Cyrl-RS" sz="1800" dirty="0" smtClean="0"/>
              <a:t>чешће</a:t>
            </a:r>
            <a:r>
              <a:rPr lang="en-US" sz="1800" dirty="0" smtClean="0"/>
              <a:t> </a:t>
            </a:r>
            <a:r>
              <a:rPr lang="sr-Cyrl-RS" sz="1800" dirty="0" smtClean="0"/>
              <a:t>код</a:t>
            </a:r>
            <a:r>
              <a:rPr lang="en-US" sz="1800" dirty="0" smtClean="0"/>
              <a:t> </a:t>
            </a:r>
            <a:r>
              <a:rPr lang="sr-Cyrl-RS" sz="1800" dirty="0" smtClean="0"/>
              <a:t>пацијената &gt;</a:t>
            </a:r>
            <a:r>
              <a:rPr lang="pl-PL" sz="1800" dirty="0" smtClean="0"/>
              <a:t>80 </a:t>
            </a:r>
            <a:r>
              <a:rPr lang="sr-Cyrl-RS" sz="1800" dirty="0" smtClean="0"/>
              <a:t>година</a:t>
            </a:r>
            <a:r>
              <a:rPr lang="pl-PL" sz="1800" dirty="0" smtClean="0"/>
              <a:t> (25%) </a:t>
            </a:r>
            <a:r>
              <a:rPr lang="sr-Cyrl-RS" sz="1800" dirty="0" smtClean="0"/>
              <a:t>у</a:t>
            </a:r>
            <a:r>
              <a:rPr lang="pl-PL" sz="1800" dirty="0" smtClean="0"/>
              <a:t> </a:t>
            </a:r>
            <a:r>
              <a:rPr lang="sr-Cyrl-RS" sz="1800" dirty="0" smtClean="0"/>
              <a:t>односу</a:t>
            </a:r>
            <a:r>
              <a:rPr lang="pl-PL" sz="1800" dirty="0" smtClean="0"/>
              <a:t> </a:t>
            </a:r>
            <a:r>
              <a:rPr lang="sr-Cyrl-RS" sz="1800" dirty="0" smtClean="0"/>
              <a:t>на</a:t>
            </a:r>
            <a:r>
              <a:rPr lang="pl-PL" sz="1800" dirty="0" smtClean="0"/>
              <a:t> </a:t>
            </a:r>
            <a:r>
              <a:rPr lang="sr-Cyrl-RS" sz="1800" dirty="0" smtClean="0"/>
              <a:t>пацијенте</a:t>
            </a:r>
            <a:r>
              <a:rPr lang="pl-PL" sz="1800" dirty="0" smtClean="0"/>
              <a:t> </a:t>
            </a:r>
            <a:r>
              <a:rPr lang="sr-Cyrl-RS" sz="1800" dirty="0" smtClean="0"/>
              <a:t>узраста</a:t>
            </a:r>
            <a:r>
              <a:rPr lang="pl-PL" sz="1800" dirty="0" smtClean="0"/>
              <a:t> </a:t>
            </a:r>
            <a:r>
              <a:rPr lang="sr-Cyrl-RS" sz="1800" dirty="0" smtClean="0"/>
              <a:t>од</a:t>
            </a:r>
            <a:r>
              <a:rPr lang="pl-PL" sz="1800" dirty="0" smtClean="0"/>
              <a:t> 41-50</a:t>
            </a:r>
            <a:r>
              <a:rPr lang="sr-Cyrl-RS" sz="1800" dirty="0" smtClean="0"/>
              <a:t> година</a:t>
            </a:r>
            <a:r>
              <a:rPr lang="it-IT" sz="1800" dirty="0" smtClean="0"/>
              <a:t> (11.8%). </a:t>
            </a:r>
            <a:endParaRPr lang="sr-Cyrl-RS" sz="1800" dirty="0" smtClean="0"/>
          </a:p>
          <a:p>
            <a:pPr>
              <a:buNone/>
            </a:pPr>
            <a:endParaRPr lang="sr-Cyrl-RS" sz="1800" b="1" dirty="0" smtClean="0"/>
          </a:p>
          <a:p>
            <a:r>
              <a:rPr lang="sr-Cyrl-RS" sz="1800" dirty="0" smtClean="0"/>
              <a:t>Разлози</a:t>
            </a:r>
            <a:r>
              <a:rPr lang="it-IT" sz="1800" dirty="0" smtClean="0"/>
              <a:t> </a:t>
            </a:r>
            <a:r>
              <a:rPr lang="sr-Cyrl-RS" sz="1800" dirty="0" smtClean="0"/>
              <a:t>су</a:t>
            </a:r>
            <a:r>
              <a:rPr lang="it-IT" sz="1800" dirty="0" smtClean="0"/>
              <a:t> </a:t>
            </a:r>
            <a:r>
              <a:rPr lang="sr-Cyrl-RS" sz="1800" dirty="0" smtClean="0"/>
              <a:t>следећи</a:t>
            </a:r>
            <a:r>
              <a:rPr lang="it-IT" sz="1800" dirty="0" smtClean="0"/>
              <a:t>:</a:t>
            </a:r>
          </a:p>
          <a:p>
            <a:pPr lvl="1"/>
            <a:r>
              <a:rPr lang="sr-Cyrl-RS" sz="1600" dirty="0" smtClean="0">
                <a:solidFill>
                  <a:schemeClr val="tx1"/>
                </a:solidFill>
              </a:rPr>
              <a:t>Старије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особе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узимају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више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лекова- од</a:t>
            </a:r>
            <a:r>
              <a:rPr lang="pl-PL" sz="1600" dirty="0" smtClean="0">
                <a:solidFill>
                  <a:schemeClr val="tx1"/>
                </a:solidFill>
              </a:rPr>
              <a:t> 87% </a:t>
            </a:r>
            <a:r>
              <a:rPr lang="sr-Cyrl-RS" sz="1600" dirty="0" smtClean="0">
                <a:solidFill>
                  <a:schemeClr val="tx1"/>
                </a:solidFill>
              </a:rPr>
              <a:t>пацијената</a:t>
            </a:r>
            <a:r>
              <a:rPr lang="pl-PL" sz="1600" dirty="0" smtClean="0">
                <a:solidFill>
                  <a:schemeClr val="tx1"/>
                </a:solidFill>
              </a:rPr>
              <a:t> &gt;75 </a:t>
            </a:r>
            <a:r>
              <a:rPr lang="sr-Cyrl-RS" sz="1600" dirty="0" smtClean="0">
                <a:solidFill>
                  <a:schemeClr val="tx1"/>
                </a:solidFill>
              </a:rPr>
              <a:t>година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који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су примали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редовну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терапију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лековима</a:t>
            </a:r>
            <a:r>
              <a:rPr lang="en-US" sz="1600" dirty="0" smtClean="0">
                <a:solidFill>
                  <a:schemeClr val="tx1"/>
                </a:solidFill>
              </a:rPr>
              <a:t>, 34% </a:t>
            </a:r>
            <a:r>
              <a:rPr lang="sr-Cyrl-RS" sz="1600" dirty="0" smtClean="0">
                <a:solidFill>
                  <a:schemeClr val="tx1"/>
                </a:solidFill>
              </a:rPr>
              <a:t>њих дневно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је узимало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3-4 различита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лека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sr-Cyrl-RS" sz="1600" dirty="0" smtClean="0">
              <a:solidFill>
                <a:schemeClr val="tx1"/>
              </a:solidFill>
            </a:endParaRPr>
          </a:p>
          <a:p>
            <a:pPr lvl="1"/>
            <a:r>
              <a:rPr lang="sr-Cyrl-RS" sz="1600" dirty="0" smtClean="0">
                <a:solidFill>
                  <a:schemeClr val="tx1"/>
                </a:solidFill>
              </a:rPr>
              <a:t>Најчешће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прописивани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лекови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били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су: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endParaRPr lang="sr-Cyrl-RS" sz="1600" dirty="0" smtClean="0">
              <a:solidFill>
                <a:schemeClr val="tx1"/>
              </a:solidFill>
            </a:endParaRPr>
          </a:p>
          <a:p>
            <a:pPr lvl="2"/>
            <a:r>
              <a:rPr lang="sr-Cyrl-RS" sz="1400" dirty="0" smtClean="0">
                <a:solidFill>
                  <a:schemeClr val="tx1"/>
                </a:solidFill>
              </a:rPr>
              <a:t>диуретици</a:t>
            </a:r>
            <a:r>
              <a:rPr lang="en-US" sz="1400" dirty="0" smtClean="0">
                <a:solidFill>
                  <a:schemeClr val="tx1"/>
                </a:solidFill>
              </a:rPr>
              <a:t> (34% </a:t>
            </a:r>
            <a:r>
              <a:rPr lang="sr-Cyrl-RS" sz="1400" dirty="0" smtClean="0">
                <a:solidFill>
                  <a:schemeClr val="tx1"/>
                </a:solidFill>
              </a:rPr>
              <a:t>пацијената</a:t>
            </a:r>
            <a:r>
              <a:rPr lang="en-US" sz="1400" dirty="0" smtClean="0">
                <a:solidFill>
                  <a:schemeClr val="tx1"/>
                </a:solidFill>
              </a:rPr>
              <a:t>),</a:t>
            </a:r>
          </a:p>
          <a:p>
            <a:pPr lvl="2"/>
            <a:r>
              <a:rPr lang="sr-Cyrl-RS" sz="1400" dirty="0" smtClean="0">
                <a:solidFill>
                  <a:schemeClr val="tx1"/>
                </a:solidFill>
              </a:rPr>
              <a:t>аналгетици</a:t>
            </a:r>
            <a:r>
              <a:rPr lang="en-US" sz="1400" dirty="0" smtClean="0">
                <a:solidFill>
                  <a:schemeClr val="tx1"/>
                </a:solidFill>
              </a:rPr>
              <a:t> (27%), </a:t>
            </a:r>
            <a:endParaRPr lang="sr-Cyrl-RS" sz="1400" dirty="0" smtClean="0">
              <a:solidFill>
                <a:schemeClr val="tx1"/>
              </a:solidFill>
            </a:endParaRPr>
          </a:p>
          <a:p>
            <a:pPr lvl="2"/>
            <a:r>
              <a:rPr lang="sr-Cyrl-RS" sz="1400" dirty="0" smtClean="0">
                <a:solidFill>
                  <a:schemeClr val="tx1"/>
                </a:solidFill>
              </a:rPr>
              <a:t>седативи и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sr-Cyrl-RS" sz="1400" dirty="0" smtClean="0">
                <a:solidFill>
                  <a:schemeClr val="tx1"/>
                </a:solidFill>
              </a:rPr>
              <a:t>антидепресиви</a:t>
            </a:r>
            <a:r>
              <a:rPr lang="en-US" sz="1400" dirty="0" smtClean="0">
                <a:solidFill>
                  <a:schemeClr val="tx1"/>
                </a:solidFill>
              </a:rPr>
              <a:t> (24%)</a:t>
            </a:r>
            <a:endParaRPr lang="sr-Cyrl-RS" sz="1400" dirty="0" smtClean="0">
              <a:solidFill>
                <a:schemeClr val="tx1"/>
              </a:solidFill>
            </a:endParaRPr>
          </a:p>
          <a:p>
            <a:pPr lvl="2"/>
            <a:r>
              <a:rPr lang="sr-Cyrl-RS" sz="1400" dirty="0" smtClean="0">
                <a:solidFill>
                  <a:schemeClr val="tx1"/>
                </a:solidFill>
              </a:rPr>
              <a:t>хипнотици</a:t>
            </a:r>
            <a:r>
              <a:rPr lang="en-US" sz="1400" dirty="0" smtClean="0">
                <a:solidFill>
                  <a:schemeClr val="tx1"/>
                </a:solidFill>
              </a:rPr>
              <a:t> (22%)</a:t>
            </a:r>
          </a:p>
          <a:p>
            <a:pPr lvl="2"/>
            <a:r>
              <a:rPr lang="sr-Cyrl-RS" sz="1400" dirty="0" smtClean="0">
                <a:solidFill>
                  <a:schemeClr val="tx1"/>
                </a:solidFill>
              </a:rPr>
              <a:t>дигоксин</a:t>
            </a:r>
            <a:r>
              <a:rPr lang="en-US" sz="1400" dirty="0" smtClean="0">
                <a:solidFill>
                  <a:schemeClr val="tx1"/>
                </a:solidFill>
              </a:rPr>
              <a:t> (20%). </a:t>
            </a:r>
            <a:endParaRPr lang="sr-Cyrl-RS" sz="1400" dirty="0" smtClean="0">
              <a:solidFill>
                <a:schemeClr val="tx1"/>
              </a:solidFill>
            </a:endParaRPr>
          </a:p>
          <a:p>
            <a:pPr lvl="2"/>
            <a:endParaRPr lang="sr-Cyrl-RS" sz="1400" dirty="0" smtClean="0">
              <a:solidFill>
                <a:schemeClr val="tx1"/>
              </a:solidFill>
            </a:endParaRPr>
          </a:p>
          <a:p>
            <a:pPr lvl="2">
              <a:buNone/>
            </a:pPr>
            <a:r>
              <a:rPr lang="sr-Cyrl-RS" sz="1400" dirty="0" smtClean="0">
                <a:solidFill>
                  <a:schemeClr val="tx1"/>
                </a:solidFill>
              </a:rPr>
              <a:t>- </a:t>
            </a:r>
            <a:r>
              <a:rPr lang="sr-Cyrl-RS" sz="1600" dirty="0" smtClean="0">
                <a:solidFill>
                  <a:schemeClr val="tx1"/>
                </a:solidFill>
              </a:rPr>
              <a:t>Примена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поменутих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лекова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праћена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је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високом учесталошћу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веома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опасних нежељених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дејстава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/>
          <a:lstStyle/>
          <a:p>
            <a:r>
              <a:rPr lang="sr-Cyrl-RS" b="1" dirty="0" smtClean="0"/>
              <a:t>Лекови и стари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68946"/>
            <a:ext cx="8229600" cy="5089054"/>
          </a:xfrm>
        </p:spPr>
        <p:txBody>
          <a:bodyPr/>
          <a:lstStyle/>
          <a:p>
            <a:r>
              <a:rPr lang="sr-Cyrl-CS" sz="2000" dirty="0" smtClean="0">
                <a:solidFill>
                  <a:srgbClr val="FF0000"/>
                </a:solidFill>
              </a:rPr>
              <a:t>Лекови високог ризика за примену код старих особа	</a:t>
            </a:r>
            <a:endParaRPr lang="sr-Cyrl-CS" sz="1800" dirty="0" smtClean="0"/>
          </a:p>
          <a:p>
            <a:pPr lvl="1"/>
            <a:r>
              <a:rPr lang="sr-Cyrl-CS" sz="1600" dirty="0" smtClean="0">
                <a:solidFill>
                  <a:schemeClr val="tx1"/>
                </a:solidFill>
              </a:rPr>
              <a:t>антихолинергички лекови, антидепресиви, антихистаминици, барбитурати, бензодиазепини, психостимуланси, миорелаксанси, кардиоваскуларни лекови, хормони, НСАИЛ, антиеметици, антидијароици, лаксанси...</a:t>
            </a:r>
          </a:p>
          <a:p>
            <a:pPr lvl="1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sr-Cyrl-RS" sz="1800" dirty="0" smtClean="0"/>
              <a:t>НСАИЛ</a:t>
            </a:r>
            <a:r>
              <a:rPr lang="vi-VN" sz="1800" dirty="0" smtClean="0"/>
              <a:t> </a:t>
            </a:r>
            <a:endParaRPr lang="sr-Cyrl-RS" sz="1800" dirty="0" smtClean="0"/>
          </a:p>
          <a:p>
            <a:pPr lvl="1"/>
            <a:r>
              <a:rPr lang="sr-Cyrl-RS" sz="1600" dirty="0" smtClean="0">
                <a:solidFill>
                  <a:schemeClr val="tx1"/>
                </a:solidFill>
              </a:rPr>
              <a:t>Старији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пацијенти их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врло често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узимају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по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препоруци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немедицинског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лица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или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по сопственом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нахођењу</a:t>
            </a:r>
            <a:r>
              <a:rPr lang="vi-VN" sz="1600" dirty="0" smtClean="0">
                <a:solidFill>
                  <a:schemeClr val="tx1"/>
                </a:solidFill>
              </a:rPr>
              <a:t>. </a:t>
            </a:r>
            <a:endParaRPr lang="sr-Cyrl-RS" sz="1600" dirty="0" smtClean="0">
              <a:solidFill>
                <a:schemeClr val="tx1"/>
              </a:solidFill>
            </a:endParaRPr>
          </a:p>
          <a:p>
            <a:pPr lvl="1"/>
            <a:r>
              <a:rPr lang="sr-Cyrl-RS" sz="1600" dirty="0" smtClean="0">
                <a:solidFill>
                  <a:schemeClr val="tx1"/>
                </a:solidFill>
              </a:rPr>
              <a:t>Најчешћи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нежељени ефекат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је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крвављење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из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горњих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делова ГИТ-а</a:t>
            </a:r>
            <a:r>
              <a:rPr lang="en-US" sz="1600" dirty="0" smtClean="0">
                <a:solidFill>
                  <a:schemeClr val="tx1"/>
                </a:solidFill>
              </a:rPr>
              <a:t>. </a:t>
            </a:r>
            <a:r>
              <a:rPr lang="sr-Cyrl-RS" sz="1600" dirty="0" smtClean="0">
                <a:solidFill>
                  <a:schemeClr val="tx1"/>
                </a:solidFill>
              </a:rPr>
              <a:t>Такође,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могу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довести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до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АБИ</a:t>
            </a:r>
            <a:r>
              <a:rPr lang="vi-VN" sz="1600" dirty="0" smtClean="0">
                <a:solidFill>
                  <a:schemeClr val="tx1"/>
                </a:solidFill>
              </a:rPr>
              <a:t>, </a:t>
            </a:r>
            <a:r>
              <a:rPr lang="sr-Cyrl-RS" sz="1600" dirty="0" smtClean="0">
                <a:solidFill>
                  <a:schemeClr val="tx1"/>
                </a:solidFill>
              </a:rPr>
              <a:t>конфузије; повишења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серумске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концентрације</a:t>
            </a:r>
            <a:r>
              <a:rPr lang="vi-VN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дигоксина, слабљења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ефеката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l-GR" sz="1600" dirty="0" smtClean="0">
                <a:solidFill>
                  <a:schemeClr val="tx1"/>
                </a:solidFill>
              </a:rPr>
              <a:t>β</a:t>
            </a:r>
            <a:r>
              <a:rPr lang="sr-Cyrl-RS" sz="1600" dirty="0" smtClean="0">
                <a:solidFill>
                  <a:schemeClr val="tx1"/>
                </a:solidFill>
              </a:rPr>
              <a:t>-блокатора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sr-Cyrl-RS" sz="1600" dirty="0" smtClean="0">
                <a:solidFill>
                  <a:schemeClr val="tx1"/>
                </a:solidFill>
              </a:rPr>
              <a:t>АЦЕ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инхибитора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тиазида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sr-Cyrl-RS" sz="1600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sr-Cyrl-RS" sz="1800" dirty="0" smtClean="0"/>
              <a:t>Н</a:t>
            </a:r>
            <a:r>
              <a:rPr lang="en-US" sz="1800" dirty="0" smtClean="0"/>
              <a:t>2</a:t>
            </a:r>
            <a:r>
              <a:rPr lang="sr-Cyrl-RS" sz="1800" dirty="0" smtClean="0"/>
              <a:t>-антагонисти</a:t>
            </a:r>
            <a:r>
              <a:rPr lang="en-US" sz="1800" dirty="0" smtClean="0"/>
              <a:t> </a:t>
            </a:r>
            <a:endParaRPr lang="sr-Cyrl-RS" sz="1800" dirty="0" smtClean="0"/>
          </a:p>
          <a:p>
            <a:pPr lvl="1"/>
            <a:r>
              <a:rPr lang="sr-Cyrl-RS" sz="1600" dirty="0" smtClean="0">
                <a:solidFill>
                  <a:schemeClr val="tx1"/>
                </a:solidFill>
              </a:rPr>
              <a:t>Доста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се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добро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подносе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поред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дуготрајне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терапије</a:t>
            </a:r>
            <a:r>
              <a:rPr lang="en-US" sz="1600" dirty="0" smtClean="0">
                <a:solidFill>
                  <a:schemeClr val="tx1"/>
                </a:solidFill>
              </a:rPr>
              <a:t>. </a:t>
            </a:r>
            <a:r>
              <a:rPr lang="sr-Cyrl-RS" sz="1600" dirty="0" smtClean="0">
                <a:solidFill>
                  <a:schemeClr val="tx1"/>
                </a:solidFill>
              </a:rPr>
              <a:t>Најчешћи нежељени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ефекти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могу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бити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главобоља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sr-Cyrl-RS" sz="1600" dirty="0" smtClean="0">
                <a:solidFill>
                  <a:schemeClr val="tx1"/>
                </a:solidFill>
              </a:rPr>
              <a:t>као и кожне реакције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али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су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оне врло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ретке</a:t>
            </a:r>
            <a:r>
              <a:rPr lang="en-US" sz="1600" dirty="0" smtClean="0">
                <a:solidFill>
                  <a:schemeClr val="tx1"/>
                </a:solidFill>
              </a:rPr>
              <a:t>. </a:t>
            </a:r>
            <a:r>
              <a:rPr lang="sr-Cyrl-RS" sz="1600" dirty="0" smtClean="0">
                <a:solidFill>
                  <a:schemeClr val="tx1"/>
                </a:solidFill>
              </a:rPr>
              <a:t>Примена циметидина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може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довести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до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реверзибилних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психичких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поремећаја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попут конфузије и халуцинација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/>
          <a:lstStyle/>
          <a:p>
            <a:r>
              <a:rPr lang="sr-Cyrl-RS" b="1" dirty="0" smtClean="0"/>
              <a:t>Лекови и стари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964488" cy="5517232"/>
          </a:xfrm>
        </p:spPr>
        <p:txBody>
          <a:bodyPr/>
          <a:lstStyle/>
          <a:p>
            <a:pPr marL="692150" lvl="1" indent="-347663" eaLnBrk="1" hangingPunct="1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sr-Cyrl-CS" sz="2000" b="1" dirty="0" smtClean="0"/>
              <a:t>Препоруке</a:t>
            </a:r>
          </a:p>
          <a:p>
            <a:pPr eaLnBrk="1" hangingPunct="1">
              <a:buNone/>
            </a:pPr>
            <a:endParaRPr lang="sr-Cyrl-CS" sz="2000" b="1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/>
              <a:t>Утврдити које све лекове пацијент узима, укључујући биљне препарате, витамине и остале </a:t>
            </a:r>
            <a:r>
              <a:rPr lang="en-US" sz="1600" dirty="0" smtClean="0"/>
              <a:t>OTC</a:t>
            </a:r>
            <a:r>
              <a:rPr lang="sr-Cyrl-CS" sz="1600" dirty="0" smtClean="0"/>
              <a:t> лекове (болест која се лечи може бити изазвана лековима / могу постојати интеракције)</a:t>
            </a:r>
          </a:p>
          <a:p>
            <a:pPr eaLnBrk="1" hangingPunct="1">
              <a:lnSpc>
                <a:spcPct val="80000"/>
              </a:lnSpc>
              <a:buNone/>
            </a:pPr>
            <a:endParaRPr lang="sr-Cyrl-CS" sz="16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/>
              <a:t>Охрабрити пацијента да пријави све тегобе које се појаве током узимања лека</a:t>
            </a:r>
          </a:p>
          <a:p>
            <a:pPr eaLnBrk="1" hangingPunct="1">
              <a:lnSpc>
                <a:spcPct val="80000"/>
              </a:lnSpc>
              <a:buNone/>
            </a:pPr>
            <a:endParaRPr lang="sr-Cyrl-CS" sz="16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/>
              <a:t>Лекове прописивати и примењивати рационално (избегавати лекове од којих је корист занемарљива или се исти ефекат може постићи нефармаколошким мерама)</a:t>
            </a:r>
          </a:p>
          <a:p>
            <a:pPr eaLnBrk="1" hangingPunct="1">
              <a:lnSpc>
                <a:spcPct val="80000"/>
              </a:lnSpc>
              <a:buNone/>
            </a:pPr>
            <a:endParaRPr lang="sr-Cyrl-CS" sz="16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/>
              <a:t>Нове лекове уводити веома опрезно и постепено повећавати дозу</a:t>
            </a:r>
          </a:p>
          <a:p>
            <a:pPr eaLnBrk="1" hangingPunct="1">
              <a:lnSpc>
                <a:spcPct val="80000"/>
              </a:lnSpc>
              <a:buNone/>
            </a:pPr>
            <a:endParaRPr lang="sr-Cyrl-CS" sz="16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/>
              <a:t>Упростити режим дозирања</a:t>
            </a:r>
          </a:p>
          <a:p>
            <a:pPr eaLnBrk="1" hangingPunct="1">
              <a:lnSpc>
                <a:spcPct val="80000"/>
              </a:lnSpc>
              <a:buNone/>
            </a:pPr>
            <a:endParaRPr lang="sr-Cyrl-CS" sz="1600" dirty="0" smtClean="0"/>
          </a:p>
          <a:p>
            <a:pPr marL="365125" lvl="1" indent="-255588">
              <a:lnSpc>
                <a:spcPct val="80000"/>
              </a:lnSpc>
              <a:buClr>
                <a:srgbClr val="A04DA3"/>
              </a:buClr>
              <a:buFont typeface="Georgia" pitchFamily="18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Обратити пажњу на потенцијално нефро-, хепато- и хематотоксичне лекове </a:t>
            </a:r>
          </a:p>
          <a:p>
            <a:pPr marL="365125" lvl="1" indent="-255588">
              <a:lnSpc>
                <a:spcPct val="80000"/>
              </a:lnSpc>
              <a:buClr>
                <a:srgbClr val="A04DA3"/>
              </a:buClr>
              <a:buFont typeface="Georgia" pitchFamily="18" charset="0"/>
              <a:buChar char="•"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365125" lvl="1" indent="-255588">
              <a:lnSpc>
                <a:spcPct val="80000"/>
              </a:lnSpc>
              <a:buClr>
                <a:srgbClr val="A04DA3"/>
              </a:buClr>
              <a:buFont typeface="Georgia" pitchFamily="18" charset="0"/>
              <a:buChar char="•"/>
            </a:pPr>
            <a:r>
              <a:rPr lang="sr-Cyrl-RS" sz="1600" dirty="0" smtClean="0">
                <a:solidFill>
                  <a:schemeClr val="tx1"/>
                </a:solidFill>
              </a:rPr>
              <a:t>Размотрити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истовремене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болести</a:t>
            </a:r>
            <a:r>
              <a:rPr lang="en-US" sz="1600" dirty="0" smtClean="0">
                <a:solidFill>
                  <a:schemeClr val="tx1"/>
                </a:solidFill>
              </a:rPr>
              <a:t> (</a:t>
            </a:r>
            <a:r>
              <a:rPr lang="sr-Cyrl-RS" sz="1600" dirty="0" smtClean="0">
                <a:solidFill>
                  <a:schemeClr val="tx1"/>
                </a:solidFill>
              </a:rPr>
              <a:t>коморбидност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sr-Cyrl-RS" sz="1600" dirty="0" smtClean="0">
              <a:solidFill>
                <a:schemeClr val="tx1"/>
              </a:solidFill>
            </a:endParaRPr>
          </a:p>
          <a:p>
            <a:pPr marL="365125" lvl="1" indent="-255588">
              <a:lnSpc>
                <a:spcPct val="80000"/>
              </a:lnSpc>
              <a:buClr>
                <a:srgbClr val="A04DA3"/>
              </a:buClr>
              <a:buNone/>
            </a:pPr>
            <a:endParaRPr lang="sr-Cyrl-RS" sz="1600" dirty="0" smtClean="0">
              <a:solidFill>
                <a:schemeClr val="tx1"/>
              </a:solidFill>
            </a:endParaRPr>
          </a:p>
          <a:p>
            <a:pPr marL="365125" lvl="1" indent="-255588">
              <a:lnSpc>
                <a:spcPct val="80000"/>
              </a:lnSpc>
              <a:buClr>
                <a:srgbClr val="A04DA3"/>
              </a:buClr>
              <a:buFont typeface="Georgia" pitchFamily="18" charset="0"/>
              <a:buChar char="•"/>
            </a:pPr>
            <a:r>
              <a:rPr lang="sr-Cyrl-RS" sz="1600" dirty="0" smtClean="0">
                <a:solidFill>
                  <a:schemeClr val="tx1"/>
                </a:solidFill>
              </a:rPr>
              <a:t>Утврдити јасну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индикацију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за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примену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лека</a:t>
            </a:r>
          </a:p>
          <a:p>
            <a:pPr marL="365125" lvl="1" indent="-255588">
              <a:lnSpc>
                <a:spcPct val="80000"/>
              </a:lnSpc>
              <a:buClr>
                <a:srgbClr val="A04DA3"/>
              </a:buClr>
              <a:buFont typeface="Georgia" pitchFamily="18" charset="0"/>
              <a:buChar char="•"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365125" lvl="1" indent="-255588">
              <a:lnSpc>
                <a:spcPct val="80000"/>
              </a:lnSpc>
              <a:buClr>
                <a:srgbClr val="A04DA3"/>
              </a:buClr>
              <a:buFont typeface="Georgia" pitchFamily="18" charset="0"/>
              <a:buChar char="•"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365125" lvl="1" indent="-255588">
              <a:lnSpc>
                <a:spcPct val="80000"/>
              </a:lnSpc>
              <a:buClr>
                <a:srgbClr val="A04DA3"/>
              </a:buClr>
              <a:buFont typeface="Georgia" pitchFamily="18" charset="0"/>
              <a:buChar char="•"/>
            </a:pPr>
            <a:endParaRPr lang="ru-RU" sz="1600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sr-Cyrl-RS" sz="1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sr-Cyrl-RS" b="1" dirty="0" smtClean="0"/>
              <a:t>Лекови и стари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373216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000" b="1" dirty="0" smtClean="0"/>
              <a:t>Препоруке</a:t>
            </a:r>
          </a:p>
          <a:p>
            <a:pPr eaLnBrk="1" hangingPunct="1">
              <a:lnSpc>
                <a:spcPct val="80000"/>
              </a:lnSpc>
              <a:buNone/>
            </a:pPr>
            <a:endParaRPr lang="sr-Cyrl-RS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sr-Cyrl-RS" sz="16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1600" dirty="0" smtClean="0"/>
              <a:t>Лек</a:t>
            </a:r>
            <a:r>
              <a:rPr lang="en-US" sz="1600" dirty="0" smtClean="0"/>
              <a:t> </a:t>
            </a:r>
            <a:r>
              <a:rPr lang="sr-Cyrl-RS" sz="1600" dirty="0" smtClean="0"/>
              <a:t>треба</a:t>
            </a:r>
            <a:r>
              <a:rPr lang="en-US" sz="1600" dirty="0" smtClean="0"/>
              <a:t> </a:t>
            </a:r>
            <a:r>
              <a:rPr lang="sr-Cyrl-RS" sz="1600" dirty="0" smtClean="0"/>
              <a:t>да</a:t>
            </a:r>
            <a:r>
              <a:rPr lang="en-US" sz="1600" dirty="0" smtClean="0"/>
              <a:t> </a:t>
            </a:r>
            <a:r>
              <a:rPr lang="sr-Cyrl-RS" sz="1600" dirty="0" smtClean="0"/>
              <a:t>буде</a:t>
            </a:r>
            <a:r>
              <a:rPr lang="en-US" sz="1600" dirty="0" smtClean="0"/>
              <a:t> </a:t>
            </a:r>
            <a:r>
              <a:rPr lang="sr-Cyrl-RS" sz="1600" dirty="0" smtClean="0"/>
              <a:t>што</a:t>
            </a:r>
            <a:r>
              <a:rPr lang="en-US" sz="1600" dirty="0" smtClean="0"/>
              <a:t> </a:t>
            </a:r>
            <a:r>
              <a:rPr lang="sr-Cyrl-RS" sz="1600" dirty="0" smtClean="0"/>
              <a:t>мање</a:t>
            </a:r>
            <a:r>
              <a:rPr lang="en-US" sz="1600" dirty="0" smtClean="0"/>
              <a:t> </a:t>
            </a:r>
            <a:r>
              <a:rPr lang="sr-Cyrl-RS" sz="1600" dirty="0" smtClean="0"/>
              <a:t>токсичан</a:t>
            </a:r>
          </a:p>
          <a:p>
            <a:pPr eaLnBrk="1" hangingPunct="1">
              <a:lnSpc>
                <a:spcPct val="80000"/>
              </a:lnSpc>
              <a:buNone/>
            </a:pPr>
            <a:endParaRPr lang="sr-Cyrl-RS" sz="16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1600" dirty="0" smtClean="0"/>
              <a:t>Почети</a:t>
            </a:r>
            <a:r>
              <a:rPr lang="en-US" sz="1600" dirty="0" smtClean="0"/>
              <a:t> </a:t>
            </a:r>
            <a:r>
              <a:rPr lang="sr-Cyrl-RS" sz="1600" dirty="0" smtClean="0"/>
              <a:t>са</a:t>
            </a:r>
            <a:r>
              <a:rPr lang="en-US" sz="1600" dirty="0" smtClean="0"/>
              <a:t> </a:t>
            </a:r>
            <a:r>
              <a:rPr lang="sr-Cyrl-RS" sz="1600" dirty="0" smtClean="0"/>
              <a:t>минималним</a:t>
            </a:r>
            <a:r>
              <a:rPr lang="en-US" sz="1600" dirty="0" smtClean="0"/>
              <a:t> </a:t>
            </a:r>
            <a:r>
              <a:rPr lang="sr-Cyrl-RS" sz="1600" dirty="0" smtClean="0"/>
              <a:t>дозама</a:t>
            </a:r>
            <a:r>
              <a:rPr lang="en-US" sz="1600" dirty="0" smtClean="0"/>
              <a:t> </a:t>
            </a:r>
            <a:r>
              <a:rPr lang="sr-Cyrl-RS" sz="1600" dirty="0" smtClean="0"/>
              <a:t>које</a:t>
            </a:r>
            <a:r>
              <a:rPr lang="en-US" sz="1600" dirty="0" smtClean="0"/>
              <a:t> </a:t>
            </a:r>
            <a:r>
              <a:rPr lang="sr-Cyrl-RS" sz="1600" dirty="0" smtClean="0"/>
              <a:t>су</a:t>
            </a:r>
            <a:r>
              <a:rPr lang="en-US" sz="1600" dirty="0" smtClean="0"/>
              <a:t> </a:t>
            </a:r>
            <a:r>
              <a:rPr lang="sr-Cyrl-RS" sz="1600" dirty="0" smtClean="0"/>
              <a:t>ефикасне</a:t>
            </a:r>
            <a:r>
              <a:rPr lang="en-US" sz="1600" dirty="0" smtClean="0"/>
              <a:t> (30-50% </a:t>
            </a:r>
            <a:r>
              <a:rPr lang="sr-Cyrl-RS" sz="1600" dirty="0" smtClean="0"/>
              <a:t>дозе</a:t>
            </a:r>
            <a:r>
              <a:rPr lang="en-US" sz="1600" dirty="0" smtClean="0"/>
              <a:t>)</a:t>
            </a:r>
            <a:endParaRPr lang="sr-Cyrl-RS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sr-Cyrl-RS" sz="16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1600" dirty="0" smtClean="0"/>
              <a:t>Избегавати</a:t>
            </a:r>
            <a:r>
              <a:rPr lang="en-US" sz="1600" dirty="0" smtClean="0"/>
              <a:t> </a:t>
            </a:r>
            <a:r>
              <a:rPr lang="sr-Cyrl-RS" sz="1600" dirty="0" smtClean="0"/>
              <a:t>комбиновану</a:t>
            </a:r>
            <a:r>
              <a:rPr lang="en-US" sz="1600" dirty="0" smtClean="0"/>
              <a:t> </a:t>
            </a:r>
            <a:r>
              <a:rPr lang="sr-Cyrl-RS" sz="1600" dirty="0" smtClean="0"/>
              <a:t>терапију</a:t>
            </a:r>
            <a:r>
              <a:rPr lang="en-US" sz="1600" dirty="0" smtClean="0"/>
              <a:t> </a:t>
            </a:r>
            <a:r>
              <a:rPr lang="sr-Cyrl-RS" sz="1600" dirty="0" smtClean="0"/>
              <a:t>из</a:t>
            </a:r>
            <a:r>
              <a:rPr lang="en-US" sz="1600" dirty="0" smtClean="0"/>
              <a:t> </a:t>
            </a:r>
            <a:r>
              <a:rPr lang="sr-Cyrl-RS" sz="1600" dirty="0" smtClean="0"/>
              <a:t>исте</a:t>
            </a:r>
            <a:r>
              <a:rPr lang="en-US" sz="1600" dirty="0" smtClean="0"/>
              <a:t> </a:t>
            </a:r>
            <a:r>
              <a:rPr lang="sr-Cyrl-RS" sz="1600" dirty="0" smtClean="0"/>
              <a:t>фармакотерапијске</a:t>
            </a:r>
            <a:r>
              <a:rPr lang="en-US" sz="1600" dirty="0" smtClean="0"/>
              <a:t> </a:t>
            </a:r>
            <a:r>
              <a:rPr lang="sr-Cyrl-RS" sz="1600" dirty="0" smtClean="0"/>
              <a:t>групе</a:t>
            </a:r>
          </a:p>
          <a:p>
            <a:pPr eaLnBrk="1" hangingPunct="1">
              <a:lnSpc>
                <a:spcPct val="80000"/>
              </a:lnSpc>
              <a:buNone/>
            </a:pPr>
            <a:endParaRPr lang="sr-Cyrl-RS" sz="16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/>
              <a:t>Дати јасна упутства о примени лека усмено и у писаној форми</a:t>
            </a:r>
          </a:p>
          <a:p>
            <a:pPr eaLnBrk="1" hangingPunct="1">
              <a:lnSpc>
                <a:spcPct val="80000"/>
              </a:lnSpc>
              <a:buNone/>
            </a:pPr>
            <a:endParaRPr lang="sr-Cyrl-CS" sz="16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/>
              <a:t>Узети у обзир цену лека</a:t>
            </a:r>
          </a:p>
          <a:p>
            <a:pPr eaLnBrk="1" hangingPunct="1">
              <a:lnSpc>
                <a:spcPct val="80000"/>
              </a:lnSpc>
            </a:pPr>
            <a:endParaRPr lang="sr-Cyrl-CS" sz="1800" dirty="0" smtClean="0"/>
          </a:p>
          <a:p>
            <a:r>
              <a:rPr lang="sr-Cyrl-RS" sz="1800" dirty="0" smtClean="0">
                <a:solidFill>
                  <a:srgbClr val="00B050"/>
                </a:solidFill>
              </a:rPr>
              <a:t>Фармацеути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sr-Cyrl-RS" sz="1800" dirty="0" smtClean="0"/>
              <a:t>могу</a:t>
            </a:r>
            <a:r>
              <a:rPr lang="en-US" sz="1800" dirty="0" smtClean="0"/>
              <a:t> </a:t>
            </a:r>
            <a:r>
              <a:rPr lang="sr-Cyrl-RS" sz="1800" dirty="0" smtClean="0"/>
              <a:t>значајно</a:t>
            </a:r>
            <a:r>
              <a:rPr lang="en-US" sz="1800" dirty="0" smtClean="0"/>
              <a:t> </a:t>
            </a:r>
            <a:r>
              <a:rPr lang="sr-Cyrl-RS" sz="1800" dirty="0" smtClean="0"/>
              <a:t>допринети</a:t>
            </a:r>
            <a:r>
              <a:rPr lang="en-US" sz="1800" dirty="0" smtClean="0"/>
              <a:t> </a:t>
            </a:r>
            <a:r>
              <a:rPr lang="sr-Cyrl-RS" sz="1800" dirty="0" smtClean="0"/>
              <a:t>отклањању</a:t>
            </a:r>
            <a:r>
              <a:rPr lang="en-US" sz="1800" dirty="0" smtClean="0"/>
              <a:t> </a:t>
            </a:r>
            <a:r>
              <a:rPr lang="sr-Cyrl-RS" sz="1800" dirty="0" smtClean="0"/>
              <a:t>постојећих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превенцији</a:t>
            </a:r>
            <a:r>
              <a:rPr lang="en-US" sz="1800" dirty="0" smtClean="0"/>
              <a:t> </a:t>
            </a:r>
            <a:r>
              <a:rPr lang="sr-Cyrl-RS" sz="1800" dirty="0" smtClean="0"/>
              <a:t>будућих проблема</a:t>
            </a:r>
            <a:r>
              <a:rPr lang="en-US" sz="1800" dirty="0" smtClean="0"/>
              <a:t>, </a:t>
            </a:r>
            <a:r>
              <a:rPr lang="sr-Cyrl-RS" sz="1800" dirty="0" smtClean="0"/>
              <a:t>пружањем</a:t>
            </a:r>
            <a:r>
              <a:rPr lang="en-US" sz="1800" dirty="0" smtClean="0"/>
              <a:t> </a:t>
            </a:r>
            <a:r>
              <a:rPr lang="sr-Cyrl-RS" sz="1800" dirty="0" smtClean="0"/>
              <a:t>услуга</a:t>
            </a:r>
            <a:r>
              <a:rPr lang="en-US" sz="1800" dirty="0" smtClean="0"/>
              <a:t> </a:t>
            </a:r>
            <a:r>
              <a:rPr lang="sr-Cyrl-RS" sz="1800" dirty="0" smtClean="0"/>
              <a:t>попут</a:t>
            </a:r>
            <a:r>
              <a:rPr lang="en-US" sz="1800" dirty="0" smtClean="0"/>
              <a:t>:</a:t>
            </a:r>
            <a:endParaRPr lang="sr-Cyrl-RS" sz="1800" dirty="0" smtClean="0"/>
          </a:p>
          <a:p>
            <a:pPr lvl="1"/>
            <a:r>
              <a:rPr lang="sr-Cyrl-RS" sz="1800" dirty="0" smtClean="0">
                <a:solidFill>
                  <a:schemeClr val="tx1"/>
                </a:solidFill>
              </a:rPr>
              <a:t>провере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оправданости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фармакотерапије</a:t>
            </a:r>
          </a:p>
          <a:p>
            <a:pPr lvl="1"/>
            <a:r>
              <a:rPr lang="sr-Cyrl-RS" sz="1800" dirty="0" smtClean="0">
                <a:solidFill>
                  <a:schemeClr val="tx1"/>
                </a:solidFill>
              </a:rPr>
              <a:t>повећања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степена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адхеренце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конкорданце</a:t>
            </a:r>
          </a:p>
          <a:p>
            <a:pPr lvl="1"/>
            <a:r>
              <a:rPr lang="sr-Cyrl-RS" sz="1800" dirty="0" smtClean="0">
                <a:solidFill>
                  <a:schemeClr val="tx1"/>
                </a:solidFill>
              </a:rPr>
              <a:t>превенцијом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препознавањем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нежељених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ефеката</a:t>
            </a:r>
            <a:r>
              <a:rPr lang="en-US" sz="1800" dirty="0" smtClean="0">
                <a:solidFill>
                  <a:schemeClr val="tx1"/>
                </a:solidFill>
              </a:rPr>
              <a:t>  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интеракције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лекова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sr-Cyrl-RS" sz="1800" dirty="0" smtClean="0">
                <a:solidFill>
                  <a:schemeClr val="tx1"/>
                </a:solidFill>
              </a:rPr>
              <a:t>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циљу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побољшања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терапијског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исхода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квалитета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живота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r-Cyrl-RS" sz="1800" dirty="0" smtClean="0">
                <a:solidFill>
                  <a:schemeClr val="tx1"/>
                </a:solidFill>
              </a:rPr>
              <a:t>старих пацијената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endParaRPr lang="en-US" sz="1800" dirty="0" smtClean="0">
              <a:solidFill>
                <a:schemeClr val="tx1"/>
              </a:solidFill>
            </a:endParaRPr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и </a:t>
            </a:r>
            <a:r>
              <a:rPr lang="en-US" b="1" dirty="0" err="1" smtClean="0"/>
              <a:t>деца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844675"/>
            <a:ext cx="8642350" cy="4729163"/>
          </a:xfrm>
        </p:spPr>
        <p:txBody>
          <a:bodyPr>
            <a:normAutofit fontScale="925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b="1" dirty="0" smtClean="0"/>
              <a:t>Деца предшколског, школског узраста и адолесценти </a:t>
            </a:r>
            <a:endParaRPr lang="en-US" sz="2400" b="1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sz="2400" b="1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Специфичност више у погледу прихватања терапије него у погледу фармакокинетике и фармакодинамике, при чему се у погледу мерљивих параметара приближавају одраслим особама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Индивидуализација доза примењује се код деце млађе од 12 година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Узраст млађе деце захтева потребу прилагођавања фармацеутског облика лека (потреба за сирупима, таблетама и капсулама у различитим дозама)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Пожељно је да облици сирупа не садрже шећере ради профилаксе каријеса, посебно у ситуацијама хроничне употребе лекова.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и </a:t>
            </a:r>
            <a:r>
              <a:rPr lang="en-US" b="1" dirty="0" err="1" smtClean="0"/>
              <a:t>деца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773238"/>
            <a:ext cx="8229600" cy="4824412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b="1" dirty="0" smtClean="0"/>
              <a:t>Израчунавање дозе лекова код деце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b="1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800" dirty="0" smtClean="0">
                <a:solidFill>
                  <a:schemeClr val="tx1"/>
                </a:solidFill>
              </a:rPr>
              <a:t>Према</a:t>
            </a:r>
            <a:r>
              <a:rPr lang="pl-PL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тежини</a:t>
            </a:r>
            <a:r>
              <a:rPr lang="pl-PL" sz="2800" dirty="0" smtClean="0">
                <a:solidFill>
                  <a:schemeClr val="tx1"/>
                </a:solidFill>
              </a:rPr>
              <a:t>: </a:t>
            </a:r>
            <a:r>
              <a:rPr lang="pl-PL" sz="2800" dirty="0" smtClean="0">
                <a:solidFill>
                  <a:schemeClr val="accent6"/>
                </a:solidFill>
              </a:rPr>
              <a:t>(</a:t>
            </a:r>
            <a:r>
              <a:rPr lang="x-none" sz="2800" dirty="0" smtClean="0">
                <a:solidFill>
                  <a:schemeClr val="accent6"/>
                </a:solidFill>
              </a:rPr>
              <a:t>тежина детета</a:t>
            </a:r>
            <a:r>
              <a:rPr lang="pl-PL" sz="2800" dirty="0" smtClean="0">
                <a:solidFill>
                  <a:schemeClr val="accent6"/>
                </a:solidFill>
              </a:rPr>
              <a:t>/ 70) x </a:t>
            </a:r>
            <a:r>
              <a:rPr lang="x-none" sz="2800" dirty="0" smtClean="0">
                <a:solidFill>
                  <a:schemeClr val="accent6"/>
                </a:solidFill>
              </a:rPr>
              <a:t>доза за одрасле </a:t>
            </a:r>
            <a:r>
              <a:rPr lang="x-none" sz="2800" dirty="0" smtClean="0">
                <a:solidFill>
                  <a:schemeClr val="tx1"/>
                </a:solidFill>
              </a:rPr>
              <a:t>(субдозирање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одојчади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и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деце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x-none" sz="2800" dirty="0" smtClean="0">
                <a:solidFill>
                  <a:schemeClr val="tx1"/>
                </a:solidFill>
              </a:rPr>
              <a:t>предозирање новорођенчади</a:t>
            </a:r>
            <a:r>
              <a:rPr lang="it-IT" sz="2800" dirty="0" smtClean="0">
                <a:solidFill>
                  <a:schemeClr val="tx1"/>
                </a:solidFill>
              </a:rPr>
              <a:t>, </a:t>
            </a:r>
            <a:r>
              <a:rPr lang="x-none" sz="2800" dirty="0" smtClean="0">
                <a:solidFill>
                  <a:schemeClr val="tx1"/>
                </a:solidFill>
              </a:rPr>
              <a:t>гојазније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деце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и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x-none" sz="2800" smtClean="0">
                <a:solidFill>
                  <a:schemeClr val="tx1"/>
                </a:solidFill>
              </a:rPr>
              <a:t>адолесцената)</a:t>
            </a:r>
            <a:endParaRPr lang="sr-Cyrl-RS" sz="28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None/>
              <a:defRPr/>
            </a:pPr>
            <a:endParaRPr lang="pl-PL" sz="28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800" dirty="0" smtClean="0">
                <a:solidFill>
                  <a:schemeClr val="tx1"/>
                </a:solidFill>
              </a:rPr>
              <a:t>Према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површини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en-US" sz="2800" dirty="0" smtClean="0">
                <a:solidFill>
                  <a:schemeClr val="accent6"/>
                </a:solidFill>
              </a:rPr>
              <a:t>(</a:t>
            </a:r>
            <a:r>
              <a:rPr lang="x-none" sz="2800" dirty="0" smtClean="0">
                <a:solidFill>
                  <a:schemeClr val="accent6"/>
                </a:solidFill>
              </a:rPr>
              <a:t>површина тела детета </a:t>
            </a:r>
            <a:r>
              <a:rPr lang="x-none" sz="2400" dirty="0" smtClean="0">
                <a:solidFill>
                  <a:schemeClr val="accent6"/>
                </a:solidFill>
              </a:rPr>
              <a:t>(</a:t>
            </a:r>
            <a:r>
              <a:rPr lang="en-US" sz="2400" dirty="0" smtClean="0">
                <a:solidFill>
                  <a:schemeClr val="accent6"/>
                </a:solidFill>
              </a:rPr>
              <a:t>m</a:t>
            </a:r>
            <a:r>
              <a:rPr lang="x-none" sz="2400" dirty="0" smtClean="0">
                <a:solidFill>
                  <a:schemeClr val="accent6"/>
                </a:solidFill>
              </a:rPr>
              <a:t>2)</a:t>
            </a:r>
            <a:r>
              <a:rPr lang="x-none" sz="2800" dirty="0" smtClean="0">
                <a:solidFill>
                  <a:schemeClr val="accent6"/>
                </a:solidFill>
              </a:rPr>
              <a:t> </a:t>
            </a:r>
            <a:r>
              <a:rPr lang="en-US" sz="2800" dirty="0" smtClean="0">
                <a:solidFill>
                  <a:schemeClr val="accent6"/>
                </a:solidFill>
              </a:rPr>
              <a:t>/ 1,7</a:t>
            </a:r>
            <a:r>
              <a:rPr lang="x-none" sz="2800" dirty="0" smtClean="0">
                <a:solidFill>
                  <a:schemeClr val="accent6"/>
                </a:solidFill>
              </a:rPr>
              <a:t>3 </a:t>
            </a:r>
            <a:r>
              <a:rPr lang="en-US" sz="2800" dirty="0" smtClean="0">
                <a:solidFill>
                  <a:schemeClr val="accent6"/>
                </a:solidFill>
              </a:rPr>
              <a:t>m2) x </a:t>
            </a:r>
            <a:r>
              <a:rPr lang="x-none" sz="2800" dirty="0" smtClean="0">
                <a:solidFill>
                  <a:schemeClr val="accent6"/>
                </a:solidFill>
              </a:rPr>
              <a:t>доза за одрасле </a:t>
            </a:r>
            <a:r>
              <a:rPr lang="x-none" sz="2800" dirty="0" smtClean="0">
                <a:solidFill>
                  <a:schemeClr val="tx1"/>
                </a:solidFill>
              </a:rPr>
              <a:t>(могуће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предозирањ</a:t>
            </a:r>
            <a:r>
              <a:rPr lang="en-US" sz="2800" dirty="0" smtClean="0">
                <a:solidFill>
                  <a:schemeClr val="tx1"/>
                </a:solidFill>
              </a:rPr>
              <a:t>e</a:t>
            </a:r>
            <a:r>
              <a:rPr lang="x-none" sz="2800" smtClean="0">
                <a:solidFill>
                  <a:schemeClr val="tx1"/>
                </a:solidFill>
              </a:rPr>
              <a:t>)</a:t>
            </a:r>
            <a:endParaRPr lang="sr-Cyrl-RS" sz="2800" dirty="0" smtClean="0">
              <a:solidFill>
                <a:schemeClr val="tx1"/>
              </a:solidFill>
            </a:endParaRPr>
          </a:p>
          <a:p>
            <a:pPr marL="658368" lvl="1" indent="-246888" fontAlgn="auto">
              <a:spcAft>
                <a:spcPts val="0"/>
              </a:spcAft>
              <a:buNone/>
              <a:defRPr/>
            </a:pPr>
            <a:endParaRPr lang="en-US" sz="2800" dirty="0" smtClean="0">
              <a:solidFill>
                <a:schemeClr val="accent6"/>
              </a:solidFill>
            </a:endParaRP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800" dirty="0" smtClean="0">
                <a:solidFill>
                  <a:schemeClr val="tx1"/>
                </a:solidFill>
              </a:rPr>
              <a:t>Према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узрасту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x-none" sz="2800" dirty="0" smtClean="0">
                <a:solidFill>
                  <a:schemeClr val="accent6"/>
                </a:solidFill>
              </a:rPr>
              <a:t>(године детета</a:t>
            </a:r>
            <a:r>
              <a:rPr lang="en-US" sz="2800" dirty="0" smtClean="0">
                <a:solidFill>
                  <a:schemeClr val="accent6"/>
                </a:solidFill>
              </a:rPr>
              <a:t>/ </a:t>
            </a:r>
            <a:r>
              <a:rPr lang="x-none" sz="2800" dirty="0" smtClean="0">
                <a:solidFill>
                  <a:schemeClr val="accent6"/>
                </a:solidFill>
              </a:rPr>
              <a:t>20</a:t>
            </a:r>
            <a:r>
              <a:rPr lang="en-US" sz="2800" dirty="0" smtClean="0">
                <a:solidFill>
                  <a:schemeClr val="accent6"/>
                </a:solidFill>
              </a:rPr>
              <a:t>) x </a:t>
            </a:r>
            <a:r>
              <a:rPr lang="x-none" sz="2800" dirty="0" smtClean="0">
                <a:solidFill>
                  <a:schemeClr val="accent6"/>
                </a:solidFill>
              </a:rPr>
              <a:t>доза за одрасле </a:t>
            </a:r>
            <a:r>
              <a:rPr lang="x-none" sz="2800" dirty="0" smtClean="0">
                <a:solidFill>
                  <a:schemeClr val="tx1"/>
                </a:solidFill>
              </a:rPr>
              <a:t>(могуће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x-none" sz="2800" dirty="0" smtClean="0">
                <a:solidFill>
                  <a:schemeClr val="tx1"/>
                </a:solidFill>
              </a:rPr>
              <a:t>предозирањ</a:t>
            </a:r>
            <a:r>
              <a:rPr lang="en-US" sz="2800" dirty="0" smtClean="0">
                <a:solidFill>
                  <a:schemeClr val="tx1"/>
                </a:solidFill>
              </a:rPr>
              <a:t>e</a:t>
            </a:r>
            <a:r>
              <a:rPr lang="x-none" sz="2800" dirty="0" smtClean="0">
                <a:solidFill>
                  <a:schemeClr val="tx1"/>
                </a:solidFill>
              </a:rPr>
              <a:t>)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dirty="0" smtClean="0"/>
              <a:t>Посебна</a:t>
            </a:r>
            <a:r>
              <a:rPr lang="en-US" dirty="0" smtClean="0"/>
              <a:t> </a:t>
            </a:r>
            <a:r>
              <a:rPr lang="x-none" dirty="0" smtClean="0"/>
              <a:t>патолошка</a:t>
            </a:r>
            <a:r>
              <a:rPr lang="en-US" dirty="0" smtClean="0"/>
              <a:t> </a:t>
            </a:r>
            <a:r>
              <a:rPr lang="x-none" dirty="0" smtClean="0"/>
              <a:t>стања:</a:t>
            </a:r>
            <a:endParaRPr lang="en-US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x-none" dirty="0" smtClean="0"/>
              <a:t>	</a:t>
            </a:r>
            <a:r>
              <a:rPr lang="it-IT" sz="2600" dirty="0" smtClean="0"/>
              <a:t>1) </a:t>
            </a:r>
            <a:r>
              <a:rPr lang="x-none" sz="2600" smtClean="0"/>
              <a:t>болести</a:t>
            </a:r>
            <a:r>
              <a:rPr lang="it-IT" sz="2600" dirty="0" smtClean="0"/>
              <a:t> </a:t>
            </a:r>
            <a:r>
              <a:rPr lang="x-none" sz="2600" smtClean="0"/>
              <a:t>јетре</a:t>
            </a:r>
            <a:r>
              <a:rPr lang="sr-Cyrl-RS" sz="2600" dirty="0" smtClean="0"/>
              <a:t> и бубрега- </a:t>
            </a:r>
            <a:r>
              <a:rPr lang="x-none" sz="2600" smtClean="0"/>
              <a:t>давати</a:t>
            </a:r>
            <a:r>
              <a:rPr lang="it-IT" sz="2600" dirty="0" smtClean="0"/>
              <a:t> </a:t>
            </a:r>
            <a:r>
              <a:rPr lang="x-none" sz="2600" smtClean="0"/>
              <a:t>мање</a:t>
            </a:r>
            <a:r>
              <a:rPr lang="it-IT" sz="2600" dirty="0" smtClean="0"/>
              <a:t> </a:t>
            </a:r>
            <a:r>
              <a:rPr lang="x-none" sz="2600" smtClean="0"/>
              <a:t>дозе</a:t>
            </a:r>
            <a:endParaRPr lang="it-IT" sz="26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x-none" sz="2600" smtClean="0"/>
              <a:t>	</a:t>
            </a:r>
            <a:r>
              <a:rPr lang="sr-Cyrl-RS" sz="2600" dirty="0" smtClean="0"/>
              <a:t>2</a:t>
            </a:r>
            <a:r>
              <a:rPr lang="it-IT" sz="2600" dirty="0" smtClean="0"/>
              <a:t>) </a:t>
            </a:r>
            <a:r>
              <a:rPr lang="x-none" sz="2600" dirty="0" smtClean="0"/>
              <a:t>цистична</a:t>
            </a:r>
            <a:r>
              <a:rPr lang="it-IT" sz="2600" dirty="0" smtClean="0"/>
              <a:t> </a:t>
            </a:r>
            <a:r>
              <a:rPr lang="x-none" sz="2600" dirty="0" smtClean="0"/>
              <a:t>фиброза- давати веће</a:t>
            </a:r>
            <a:r>
              <a:rPr lang="it-IT" sz="2600" dirty="0" smtClean="0"/>
              <a:t> </a:t>
            </a:r>
            <a:r>
              <a:rPr lang="x-none" sz="2600" dirty="0" smtClean="0"/>
              <a:t>дозе</a:t>
            </a:r>
            <a:r>
              <a:rPr lang="it-IT" sz="2600" dirty="0" smtClean="0"/>
              <a:t> </a:t>
            </a:r>
            <a:r>
              <a:rPr lang="x-none" sz="2600" dirty="0" smtClean="0"/>
              <a:t>аминогликозида</a:t>
            </a:r>
            <a:r>
              <a:rPr lang="it-IT" sz="2600" dirty="0" smtClean="0"/>
              <a:t> </a:t>
            </a:r>
            <a:r>
              <a:rPr lang="x-none" sz="2600" dirty="0" smtClean="0"/>
              <a:t>и</a:t>
            </a:r>
            <a:r>
              <a:rPr lang="it-IT" sz="2600" dirty="0" smtClean="0"/>
              <a:t> </a:t>
            </a:r>
            <a:r>
              <a:rPr lang="x-none" sz="2600" dirty="0" smtClean="0"/>
              <a:t>пеницилина</a:t>
            </a:r>
            <a:endParaRPr lang="en-US" sz="26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smtClean="0"/>
              <a:t>Лекови и деца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84313"/>
            <a:ext cx="8642350" cy="5373687"/>
          </a:xfrm>
        </p:spPr>
        <p:txBody>
          <a:bodyPr>
            <a:normAutofit fontScale="85000"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600" b="1" dirty="0" smtClean="0"/>
              <a:t>Избор лекова у отклањању фебрилности и терапија бола </a:t>
            </a:r>
            <a:endParaRPr lang="en-US" sz="2600" b="1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sz="2600" b="1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dirty="0" smtClean="0">
                <a:solidFill>
                  <a:schemeClr val="tx1"/>
                </a:solidFill>
              </a:rPr>
              <a:t>Фебрилност лечити када је температура преко 38°С праћена дрхтавицом, убрзаним дисањем и пулсом, малаксалошћу детета; или када постоји склоност ка испољавању конвулзија,тзв."фрас".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600" dirty="0" smtClean="0">
                <a:solidFill>
                  <a:srgbClr val="00B050"/>
                </a:solidFill>
              </a:rPr>
              <a:t>Парацетамол</a:t>
            </a:r>
            <a:r>
              <a:rPr lang="ru-RU" sz="2600" b="1" dirty="0" smtClean="0"/>
              <a:t> </a:t>
            </a:r>
            <a:r>
              <a:rPr lang="ru-RU" sz="2600" dirty="0" smtClean="0"/>
              <a:t>се највише користи за отклањање фебрилности, притом има и добар аналгетски ефекат, а уједно је и најбезбеднији антипиретик, под условом адекватног дозирања. 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dirty="0" smtClean="0">
                <a:solidFill>
                  <a:schemeClr val="tx1"/>
                </a:solidFill>
              </a:rPr>
              <a:t>Иницијална ударна доза је 15 </a:t>
            </a:r>
            <a:r>
              <a:rPr lang="en-US" dirty="0" smtClean="0">
                <a:solidFill>
                  <a:schemeClr val="tx1"/>
                </a:solidFill>
              </a:rPr>
              <a:t>mg</a:t>
            </a:r>
            <a:r>
              <a:rPr lang="ru-RU" dirty="0" smtClean="0">
                <a:solidFill>
                  <a:schemeClr val="tx1"/>
                </a:solidFill>
              </a:rPr>
              <a:t>/</a:t>
            </a:r>
            <a:r>
              <a:rPr lang="en-US" dirty="0" smtClean="0">
                <a:solidFill>
                  <a:schemeClr val="tx1"/>
                </a:solidFill>
              </a:rPr>
              <a:t>kg</a:t>
            </a:r>
            <a:r>
              <a:rPr lang="ru-RU" dirty="0" smtClean="0">
                <a:solidFill>
                  <a:schemeClr val="tx1"/>
                </a:solidFill>
              </a:rPr>
              <a:t>, а затим на 4-6 сати давати у дози од 10 </a:t>
            </a:r>
            <a:r>
              <a:rPr lang="en-US" dirty="0" smtClean="0">
                <a:solidFill>
                  <a:schemeClr val="tx1"/>
                </a:solidFill>
              </a:rPr>
              <a:t>mg</a:t>
            </a:r>
            <a:r>
              <a:rPr lang="ru-RU" dirty="0" smtClean="0">
                <a:solidFill>
                  <a:schemeClr val="tx1"/>
                </a:solidFill>
              </a:rPr>
              <a:t>/</a:t>
            </a:r>
            <a:r>
              <a:rPr lang="en-US" dirty="0" smtClean="0">
                <a:solidFill>
                  <a:schemeClr val="tx1"/>
                </a:solidFill>
              </a:rPr>
              <a:t>kg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per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os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dirty="0" smtClean="0">
                <a:solidFill>
                  <a:schemeClr val="tx1"/>
                </a:solidFill>
              </a:rPr>
              <a:t>У случају предозирања постоји опасност од оштећења јетре.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600" dirty="0" smtClean="0"/>
              <a:t>Ибупрофен се широко примењује; предност је у антинфламаторном дејству. 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dirty="0" smtClean="0">
                <a:solidFill>
                  <a:schemeClr val="tx1"/>
                </a:solidFill>
              </a:rPr>
              <a:t>Појединачна доза је 7 </a:t>
            </a:r>
            <a:r>
              <a:rPr lang="en-US" dirty="0" smtClean="0">
                <a:solidFill>
                  <a:schemeClr val="tx1"/>
                </a:solidFill>
              </a:rPr>
              <a:t>mg</a:t>
            </a:r>
            <a:r>
              <a:rPr lang="ru-RU" dirty="0" smtClean="0">
                <a:solidFill>
                  <a:schemeClr val="tx1"/>
                </a:solidFill>
              </a:rPr>
              <a:t>/</a:t>
            </a:r>
            <a:r>
              <a:rPr lang="en-US" dirty="0" smtClean="0">
                <a:solidFill>
                  <a:schemeClr val="tx1"/>
                </a:solidFill>
              </a:rPr>
              <a:t>kg</a:t>
            </a:r>
            <a:r>
              <a:rPr lang="ru-RU" dirty="0" smtClean="0">
                <a:solidFill>
                  <a:schemeClr val="tx1"/>
                </a:solidFill>
              </a:rPr>
              <a:t>, а примењује се на 6 сати.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dirty="0" smtClean="0">
                <a:solidFill>
                  <a:schemeClr val="tx1"/>
                </a:solidFill>
              </a:rPr>
              <a:t>Испољава ефикасност сличну ацетилсалицилној киселини, али са мање нежељених ефеката. 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smtClean="0"/>
              <a:t>Лекови и деца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729163"/>
          </a:xfrm>
        </p:spPr>
        <p:txBody>
          <a:bodyPr>
            <a:normAutofit fontScale="925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400" b="1" dirty="0" smtClean="0"/>
              <a:t>Контраиндиковани лекови код деце</a:t>
            </a:r>
            <a:endParaRPr lang="en-US" sz="2400" b="1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sz="2400" b="1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Ацетилсалицилна киселина</a:t>
            </a:r>
            <a:r>
              <a:rPr lang="ru-RU" sz="2400" dirty="0" smtClean="0">
                <a:solidFill>
                  <a:schemeClr val="tx1"/>
                </a:solidFill>
              </a:rPr>
              <a:t>- код деце млађе од 8 година која имају вирусну инфекцију, јер постоји висок ризик од појаве Рејовог синдрома (хепатореналне инсуфицијенције)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Тетрациклини-</a:t>
            </a:r>
            <a:r>
              <a:rPr lang="ru-RU" sz="2400" dirty="0" smtClean="0">
                <a:solidFill>
                  <a:schemeClr val="tx1"/>
                </a:solidFill>
              </a:rPr>
              <a:t> таложе се у костима и зубима у време раста; зуби постају жућкасто пребојени а глеђ је хипопластична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Хинолони</a:t>
            </a:r>
            <a:r>
              <a:rPr lang="ru-RU" sz="2400" dirty="0" smtClean="0">
                <a:solidFill>
                  <a:schemeClr val="tx1"/>
                </a:solidFill>
              </a:rPr>
              <a:t> и </a:t>
            </a:r>
            <a:r>
              <a:rPr lang="ru-RU" sz="2400" dirty="0" smtClean="0">
                <a:solidFill>
                  <a:srgbClr val="FF0000"/>
                </a:solidFill>
              </a:rPr>
              <a:t>уроантисептици-</a:t>
            </a:r>
            <a:r>
              <a:rPr lang="ru-RU" sz="2400" dirty="0" smtClean="0">
                <a:solidFill>
                  <a:schemeClr val="tx1"/>
                </a:solidFill>
              </a:rPr>
              <a:t> не примењивати код млађих од 17 година јер ометају развој зглобних хрскавица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ru-RU" sz="2400" i="1" dirty="0" smtClean="0">
                <a:solidFill>
                  <a:schemeClr val="tx1"/>
                </a:solidFill>
              </a:rPr>
              <a:t>Хлорамфеникол-</a:t>
            </a:r>
            <a:r>
              <a:rPr lang="ru-RU" sz="2400" dirty="0" smtClean="0">
                <a:solidFill>
                  <a:schemeClr val="tx1"/>
                </a:solidFill>
              </a:rPr>
              <a:t> релативно контраиндикован код новорођенчади; може да се примењује под условом да се одређује концентрација у серуму (синдром "сиве бебе")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Лекови</a:t>
            </a:r>
            <a:r>
              <a:rPr lang="en-US" b="1" dirty="0" smtClean="0"/>
              <a:t> и </a:t>
            </a:r>
            <a:r>
              <a:rPr lang="en-US" b="1" dirty="0" err="1" smtClean="0"/>
              <a:t>деца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897437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x-none" sz="2400" b="1" dirty="0" smtClean="0"/>
              <a:t>Практични</a:t>
            </a:r>
            <a:r>
              <a:rPr lang="en-US" sz="2400" b="1" dirty="0" smtClean="0"/>
              <a:t> </a:t>
            </a:r>
            <a:r>
              <a:rPr lang="x-none" sz="2400" b="1" dirty="0" smtClean="0"/>
              <a:t>аспекти</a:t>
            </a:r>
            <a:r>
              <a:rPr lang="en-US" sz="2400" b="1" dirty="0" smtClean="0"/>
              <a:t> </a:t>
            </a:r>
            <a:r>
              <a:rPr lang="x-none" sz="2400" b="1" dirty="0" smtClean="0"/>
              <a:t>оптималног </a:t>
            </a:r>
            <a:r>
              <a:rPr lang="x-none" sz="2400" b="1" smtClean="0"/>
              <a:t>режима</a:t>
            </a:r>
            <a:r>
              <a:rPr lang="en-US" sz="2400" b="1" dirty="0" smtClean="0"/>
              <a:t> </a:t>
            </a:r>
            <a:r>
              <a:rPr lang="x-none" sz="2400" b="1" smtClean="0"/>
              <a:t>дозирања</a:t>
            </a:r>
            <a:endParaRPr lang="en-US" sz="2400" b="1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400" b="1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400" dirty="0" smtClean="0">
                <a:solidFill>
                  <a:schemeClr val="tx1"/>
                </a:solidFill>
              </a:rPr>
              <a:t>Интеракције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храном (посебно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млеком)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код новорођенчади</a:t>
            </a:r>
            <a:r>
              <a:rPr lang="it-IT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и</a:t>
            </a:r>
            <a:r>
              <a:rPr lang="it-IT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одојчади</a:t>
            </a:r>
            <a:r>
              <a:rPr lang="it-IT" sz="2400" dirty="0" smtClean="0">
                <a:solidFill>
                  <a:schemeClr val="tx1"/>
                </a:solidFill>
              </a:rPr>
              <a:t>. </a:t>
            </a:r>
            <a:r>
              <a:rPr lang="x-none" sz="2400" dirty="0" smtClean="0">
                <a:solidFill>
                  <a:schemeClr val="tx1"/>
                </a:solidFill>
              </a:rPr>
              <a:t>Исхрана</a:t>
            </a:r>
            <a:r>
              <a:rPr lang="it-IT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и</a:t>
            </a:r>
            <a:r>
              <a:rPr lang="it-IT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до</a:t>
            </a:r>
            <a:r>
              <a:rPr lang="it-IT" sz="2400" dirty="0" smtClean="0">
                <a:solidFill>
                  <a:schemeClr val="tx1"/>
                </a:solidFill>
              </a:rPr>
              <a:t> 5-6</a:t>
            </a:r>
            <a:r>
              <a:rPr lang="x-none" sz="2400" dirty="0" smtClean="0">
                <a:solidFill>
                  <a:schemeClr val="tx1"/>
                </a:solidFill>
              </a:rPr>
              <a:t> пута</a:t>
            </a:r>
            <a:r>
              <a:rPr lang="it-IT" sz="2400" dirty="0" smtClean="0">
                <a:solidFill>
                  <a:schemeClr val="tx1"/>
                </a:solidFill>
              </a:rPr>
              <a:t>/</a:t>
            </a:r>
            <a:r>
              <a:rPr lang="x-none" sz="2400" dirty="0" smtClean="0">
                <a:solidFill>
                  <a:schemeClr val="tx1"/>
                </a:solidFill>
              </a:rPr>
              <a:t>дан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400" dirty="0" smtClean="0">
                <a:solidFill>
                  <a:schemeClr val="tx1"/>
                </a:solidFill>
              </a:rPr>
              <a:t>Размотрити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период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будности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детета (може бити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краћи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од</a:t>
            </a:r>
            <a:r>
              <a:rPr lang="pl-PL" sz="2400" dirty="0" smtClean="0">
                <a:solidFill>
                  <a:schemeClr val="tx1"/>
                </a:solidFill>
              </a:rPr>
              <a:t> 12 </a:t>
            </a:r>
            <a:r>
              <a:rPr lang="en-US" sz="2400" dirty="0" smtClean="0">
                <a:solidFill>
                  <a:schemeClr val="tx1"/>
                </a:solidFill>
              </a:rPr>
              <a:t>h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у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току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дана)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400" dirty="0" smtClean="0">
                <a:solidFill>
                  <a:schemeClr val="tx1"/>
                </a:solidFill>
              </a:rPr>
              <a:t>Пут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примене</a:t>
            </a:r>
            <a:r>
              <a:rPr lang="en-US" sz="2400" dirty="0" smtClean="0">
                <a:solidFill>
                  <a:schemeClr val="tx1"/>
                </a:solidFill>
              </a:rPr>
              <a:t> – </a:t>
            </a:r>
            <a:r>
              <a:rPr lang="x-none" sz="2400" dirty="0" smtClean="0">
                <a:solidFill>
                  <a:schemeClr val="tx1"/>
                </a:solidFill>
              </a:rPr>
              <a:t>одговарајућа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формулација (некада захтева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промену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дозе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лека)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400" dirty="0" smtClean="0">
                <a:solidFill>
                  <a:schemeClr val="tx1"/>
                </a:solidFill>
              </a:rPr>
              <a:t>Потреба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за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праћењем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концентрације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лека</a:t>
            </a:r>
            <a:r>
              <a:rPr lang="pl-PL" sz="2400" dirty="0" smtClean="0">
                <a:solidFill>
                  <a:schemeClr val="tx1"/>
                </a:solidFill>
              </a:rPr>
              <a:t> (</a:t>
            </a:r>
            <a:r>
              <a:rPr lang="x-none" sz="2400" dirty="0" smtClean="0">
                <a:solidFill>
                  <a:schemeClr val="tx1"/>
                </a:solidFill>
              </a:rPr>
              <a:t>ТДМ</a:t>
            </a:r>
            <a:r>
              <a:rPr lang="pl-PL" sz="2400" dirty="0" smtClean="0">
                <a:solidFill>
                  <a:schemeClr val="tx1"/>
                </a:solidFill>
              </a:rPr>
              <a:t>) -</a:t>
            </a:r>
            <a:r>
              <a:rPr lang="x-none" sz="2400" dirty="0" smtClean="0">
                <a:solidFill>
                  <a:schemeClr val="tx1"/>
                </a:solidFill>
              </a:rPr>
              <a:t>аминогликозидни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антибиотици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x-none" sz="2400" dirty="0" smtClean="0">
                <a:solidFill>
                  <a:schemeClr val="tx1"/>
                </a:solidFill>
              </a:rPr>
              <a:t>антиепилептици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400" dirty="0" smtClean="0">
                <a:solidFill>
                  <a:schemeClr val="tx1"/>
                </a:solidFill>
              </a:rPr>
              <a:t>Деца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нису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мали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smtClean="0">
                <a:solidFill>
                  <a:schemeClr val="tx1"/>
                </a:solidFill>
              </a:rPr>
              <a:t>људи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smtClean="0">
                <a:solidFill>
                  <a:schemeClr val="tx1"/>
                </a:solidFill>
              </a:rPr>
              <a:t>па </a:t>
            </a:r>
            <a:r>
              <a:rPr lang="x-none" sz="2400" dirty="0" smtClean="0">
                <a:solidFill>
                  <a:schemeClr val="tx1"/>
                </a:solidFill>
              </a:rPr>
              <a:t>није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могућа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екстраполација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доза са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одраслих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на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децу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н</a:t>
            </a:r>
            <a:r>
              <a:rPr lang="pl-PL" sz="2400" dirty="0" smtClean="0">
                <a:solidFill>
                  <a:schemeClr val="tx1"/>
                </a:solidFill>
              </a:rPr>
              <a:t>a </a:t>
            </a:r>
            <a:r>
              <a:rPr lang="x-none" sz="2400" dirty="0" smtClean="0">
                <a:solidFill>
                  <a:schemeClr val="tx1"/>
                </a:solidFill>
              </a:rPr>
              <a:t>основу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тежине и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површине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x-none" sz="2400" dirty="0" smtClean="0">
                <a:solidFill>
                  <a:schemeClr val="tx1"/>
                </a:solidFill>
              </a:rPr>
              <a:t>тел</a:t>
            </a:r>
            <a:r>
              <a:rPr lang="pl-PL" sz="2400" dirty="0" smtClean="0">
                <a:solidFill>
                  <a:schemeClr val="tx1"/>
                </a:solidFill>
              </a:rPr>
              <a:t>a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x-none" sz="2400" dirty="0" smtClean="0">
                <a:solidFill>
                  <a:schemeClr val="accent6"/>
                </a:solidFill>
              </a:rPr>
              <a:t>Најсигурнији начин за дозирање је употреба емпиријских доза за сваки узраст детета, одређених кроз дуготрајну педијатријску праксу!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1649</TotalTime>
  <Words>4000</Words>
  <Application>Microsoft Office PowerPoint</Application>
  <PresentationFormat>On-screen Show (4:3)</PresentationFormat>
  <Paragraphs>547</Paragraphs>
  <Slides>47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Urban</vt:lpstr>
      <vt:lpstr>Примена лекова код специфичних група пацијената  (деца, труднице, старија популација)</vt:lpstr>
      <vt:lpstr>Slide 2</vt:lpstr>
      <vt:lpstr>Лекови и деца</vt:lpstr>
      <vt:lpstr>Лекови и деца</vt:lpstr>
      <vt:lpstr>Лекови и деца</vt:lpstr>
      <vt:lpstr>Лекови и деца</vt:lpstr>
      <vt:lpstr>Лекови и деца</vt:lpstr>
      <vt:lpstr>Лекови и деца</vt:lpstr>
      <vt:lpstr>Лекови и деца</vt:lpstr>
      <vt:lpstr>Slide 10</vt:lpstr>
      <vt:lpstr>Лекови у трудноћи</vt:lpstr>
      <vt:lpstr>Лекови у трудноћи</vt:lpstr>
      <vt:lpstr>Лекови у трудноћи</vt:lpstr>
      <vt:lpstr>Slide 14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трудноћи</vt:lpstr>
      <vt:lpstr>Лекови у лактацији</vt:lpstr>
      <vt:lpstr>Лекови у лактацији</vt:lpstr>
      <vt:lpstr>Лекови у лактацији</vt:lpstr>
      <vt:lpstr>Slide 41</vt:lpstr>
      <vt:lpstr>Лекови и стари</vt:lpstr>
      <vt:lpstr>Лекови и стари</vt:lpstr>
      <vt:lpstr>Лекови и стари</vt:lpstr>
      <vt:lpstr>Лекови и стари</vt:lpstr>
      <vt:lpstr>Лекови и стари</vt:lpstr>
      <vt:lpstr>Лекови и стари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Примена лекова код специфичних група пацијената  (деца, труднице, старија популација)</dc:title>
  <dc:creator>Radonjic</dc:creator>
  <cp:lastModifiedBy>Maca</cp:lastModifiedBy>
  <cp:revision>264</cp:revision>
  <dcterms:created xsi:type="dcterms:W3CDTF">2016-05-22T12:55:42Z</dcterms:created>
  <dcterms:modified xsi:type="dcterms:W3CDTF">2019-01-29T13:41:44Z</dcterms:modified>
</cp:coreProperties>
</file>